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8288000" cy="10287000"/>
  <p:notesSz cx="6858000" cy="9144000"/>
  <p:embeddedFontLst>
    <p:embeddedFont>
      <p:font typeface="Alatsi" panose="020B0604020202020204" charset="0"/>
      <p:regular r:id="rId25"/>
    </p:embeddedFont>
    <p:embeddedFont>
      <p:font typeface="Canva Sans Bold" panose="020B0604020202020204" charset="0"/>
      <p:regular r:id="rId26"/>
    </p:embeddedFont>
    <p:embeddedFont>
      <p:font typeface="Open Sans Bold" panose="020B0604020202020204" charset="0"/>
      <p:regular r:id="rId27"/>
    </p:embeddedFont>
  </p:embeddedFontLst>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2" d="100"/>
          <a:sy n="42" d="100"/>
        </p:scale>
        <p:origin x="780" y="7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51" d="100"/>
          <a:sy n="51" d="100"/>
        </p:scale>
        <p:origin x="2692" y="2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37DCE1-590A-490D-8FED-C1BC998FE23A}" type="datetimeFigureOut">
              <a:rPr lang="en-GB" smtClean="0"/>
              <a:t>17/07/2024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D247D0-D551-40E0-BE9C-BD5C9D60F04A}" type="slidenum">
              <a:rPr lang="en-GB" smtClean="0"/>
              <a:t>‹#›</a:t>
            </a:fld>
            <a:endParaRPr lang="en-GB"/>
          </a:p>
        </p:txBody>
      </p:sp>
    </p:spTree>
    <p:extLst>
      <p:ext uri="{BB962C8B-B14F-4D97-AF65-F5344CB8AC3E}">
        <p14:creationId xmlns:p14="http://schemas.microsoft.com/office/powerpoint/2010/main" val="3366939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slido.com/"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survey was conducted in 2023 by NVCO and is a national survey with a sample of 1271 volunteers, of which 79 were Student Volunteers.</a:t>
            </a:r>
          </a:p>
          <a:p>
            <a:endParaRPr lang="en-GB" dirty="0"/>
          </a:p>
          <a:p>
            <a:r>
              <a:rPr lang="en-GB" dirty="0"/>
              <a:t>This presentation focuses mainly on data about the Student Volunteers.</a:t>
            </a:r>
          </a:p>
        </p:txBody>
      </p:sp>
      <p:sp>
        <p:nvSpPr>
          <p:cNvPr id="4" name="Slide Number Placeholder 3"/>
          <p:cNvSpPr>
            <a:spLocks noGrp="1"/>
          </p:cNvSpPr>
          <p:nvPr>
            <p:ph type="sldNum" sz="quarter" idx="5"/>
          </p:nvPr>
        </p:nvSpPr>
        <p:spPr/>
        <p:txBody>
          <a:bodyPr/>
          <a:lstStyle/>
          <a:p>
            <a:fld id="{C3D247D0-D551-40E0-BE9C-BD5C9D60F04A}" type="slidenum">
              <a:rPr lang="en-GB" smtClean="0"/>
              <a:t>1</a:t>
            </a:fld>
            <a:endParaRPr lang="en-GB"/>
          </a:p>
        </p:txBody>
      </p:sp>
    </p:spTree>
    <p:extLst>
      <p:ext uri="{BB962C8B-B14F-4D97-AF65-F5344CB8AC3E}">
        <p14:creationId xmlns:p14="http://schemas.microsoft.com/office/powerpoint/2010/main" val="189122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survey asked participants what their motivation was to get involved in volunteering.  Here we can see on the left the answer by 18 to 24 year olds compared to age 55+ .</a:t>
            </a:r>
          </a:p>
          <a:p>
            <a:endParaRPr lang="en-GB" dirty="0"/>
          </a:p>
          <a:p>
            <a:r>
              <a:rPr lang="en-GB" dirty="0"/>
              <a:t>Key to the younger age group is that it would help them get on the career ladder or get a qualification, or it would be a chance to learn new skills.</a:t>
            </a:r>
          </a:p>
          <a:p>
            <a:endParaRPr lang="en-GB" dirty="0"/>
          </a:p>
          <a:p>
            <a:endParaRPr lang="en-GB" dirty="0"/>
          </a:p>
        </p:txBody>
      </p:sp>
      <p:sp>
        <p:nvSpPr>
          <p:cNvPr id="4" name="Slide Number Placeholder 3"/>
          <p:cNvSpPr>
            <a:spLocks noGrp="1"/>
          </p:cNvSpPr>
          <p:nvPr>
            <p:ph type="sldNum" sz="quarter" idx="5"/>
          </p:nvPr>
        </p:nvSpPr>
        <p:spPr/>
        <p:txBody>
          <a:bodyPr/>
          <a:lstStyle/>
          <a:p>
            <a:fld id="{C3D247D0-D551-40E0-BE9C-BD5C9D60F04A}" type="slidenum">
              <a:rPr lang="en-GB" smtClean="0"/>
              <a:t>2</a:t>
            </a:fld>
            <a:endParaRPr lang="en-GB"/>
          </a:p>
        </p:txBody>
      </p:sp>
    </p:spTree>
    <p:extLst>
      <p:ext uri="{BB962C8B-B14F-4D97-AF65-F5344CB8AC3E}">
        <p14:creationId xmlns:p14="http://schemas.microsoft.com/office/powerpoint/2010/main" val="3439935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D247D0-D551-40E0-BE9C-BD5C9D60F04A}" type="slidenum">
              <a:rPr lang="en-GB" smtClean="0"/>
              <a:t>3</a:t>
            </a:fld>
            <a:endParaRPr lang="en-GB"/>
          </a:p>
        </p:txBody>
      </p:sp>
    </p:spTree>
    <p:extLst>
      <p:ext uri="{BB962C8B-B14F-4D97-AF65-F5344CB8AC3E}">
        <p14:creationId xmlns:p14="http://schemas.microsoft.com/office/powerpoint/2010/main" val="7648699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impact of volunteering experience on volunteers, for the younger age group more said it was important at giving them new skills and experience and more confidence, as well as improving employment prospects.</a:t>
            </a:r>
          </a:p>
        </p:txBody>
      </p:sp>
      <p:sp>
        <p:nvSpPr>
          <p:cNvPr id="4" name="Slide Number Placeholder 3"/>
          <p:cNvSpPr>
            <a:spLocks noGrp="1"/>
          </p:cNvSpPr>
          <p:nvPr>
            <p:ph type="sldNum" sz="quarter" idx="5"/>
          </p:nvPr>
        </p:nvSpPr>
        <p:spPr/>
        <p:txBody>
          <a:bodyPr/>
          <a:lstStyle/>
          <a:p>
            <a:fld id="{C3D247D0-D551-40E0-BE9C-BD5C9D60F04A}" type="slidenum">
              <a:rPr lang="en-GB" smtClean="0"/>
              <a:t>4</a:t>
            </a:fld>
            <a:endParaRPr lang="en-GB"/>
          </a:p>
        </p:txBody>
      </p:sp>
    </p:spTree>
    <p:extLst>
      <p:ext uri="{BB962C8B-B14F-4D97-AF65-F5344CB8AC3E}">
        <p14:creationId xmlns:p14="http://schemas.microsoft.com/office/powerpoint/2010/main" val="3857913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18 to 24 age group demonstrated more dissatisfaction with volunteering than other age groups.</a:t>
            </a:r>
          </a:p>
        </p:txBody>
      </p:sp>
      <p:sp>
        <p:nvSpPr>
          <p:cNvPr id="4" name="Slide Number Placeholder 3"/>
          <p:cNvSpPr>
            <a:spLocks noGrp="1"/>
          </p:cNvSpPr>
          <p:nvPr>
            <p:ph type="sldNum" sz="quarter" idx="5"/>
          </p:nvPr>
        </p:nvSpPr>
        <p:spPr/>
        <p:txBody>
          <a:bodyPr/>
          <a:lstStyle/>
          <a:p>
            <a:fld id="{C3D247D0-D551-40E0-BE9C-BD5C9D60F04A}" type="slidenum">
              <a:rPr lang="en-GB" smtClean="0"/>
              <a:t>5</a:t>
            </a:fld>
            <a:endParaRPr lang="en-GB"/>
          </a:p>
        </p:txBody>
      </p:sp>
    </p:spTree>
    <p:extLst>
      <p:ext uri="{BB962C8B-B14F-4D97-AF65-F5344CB8AC3E}">
        <p14:creationId xmlns:p14="http://schemas.microsoft.com/office/powerpoint/2010/main" val="398514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33% of 18 to 24 year olds would like a faster entry process into volunteering.</a:t>
            </a:r>
          </a:p>
          <a:p>
            <a:r>
              <a:rPr lang="en-GB" dirty="0"/>
              <a:t>This is something that SUBU will be reviewing for the coming academic year.</a:t>
            </a:r>
          </a:p>
        </p:txBody>
      </p:sp>
      <p:sp>
        <p:nvSpPr>
          <p:cNvPr id="4" name="Slide Number Placeholder 3"/>
          <p:cNvSpPr>
            <a:spLocks noGrp="1"/>
          </p:cNvSpPr>
          <p:nvPr>
            <p:ph type="sldNum" sz="quarter" idx="5"/>
          </p:nvPr>
        </p:nvSpPr>
        <p:spPr/>
        <p:txBody>
          <a:bodyPr/>
          <a:lstStyle/>
          <a:p>
            <a:fld id="{C3D247D0-D551-40E0-BE9C-BD5C9D60F04A}" type="slidenum">
              <a:rPr lang="en-GB" smtClean="0"/>
              <a:t>6</a:t>
            </a:fld>
            <a:endParaRPr lang="en-GB"/>
          </a:p>
        </p:txBody>
      </p:sp>
    </p:spTree>
    <p:extLst>
      <p:ext uri="{BB962C8B-B14F-4D97-AF65-F5344CB8AC3E}">
        <p14:creationId xmlns:p14="http://schemas.microsoft.com/office/powerpoint/2010/main" val="4180460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Similar stats here compared to the previous survey of 2019 just over half of survey participants 55% agree that the organisation they volunteer with would reimburse expenses.</a:t>
            </a:r>
          </a:p>
        </p:txBody>
      </p:sp>
      <p:sp>
        <p:nvSpPr>
          <p:cNvPr id="4" name="Slide Number Placeholder 3"/>
          <p:cNvSpPr>
            <a:spLocks noGrp="1"/>
          </p:cNvSpPr>
          <p:nvPr>
            <p:ph type="sldNum" sz="quarter" idx="5"/>
          </p:nvPr>
        </p:nvSpPr>
        <p:spPr/>
        <p:txBody>
          <a:bodyPr/>
          <a:lstStyle/>
          <a:p>
            <a:fld id="{C3D247D0-D551-40E0-BE9C-BD5C9D60F04A}" type="slidenum">
              <a:rPr lang="en-GB" smtClean="0"/>
              <a:t>7</a:t>
            </a:fld>
            <a:endParaRPr lang="en-GB"/>
          </a:p>
        </p:txBody>
      </p:sp>
    </p:spTree>
    <p:extLst>
      <p:ext uri="{BB962C8B-B14F-4D97-AF65-F5344CB8AC3E}">
        <p14:creationId xmlns:p14="http://schemas.microsoft.com/office/powerpoint/2010/main" val="2263818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like to volunteer with youth and children’s activities outside of school, with 87% volunteering locally, in the UK within their neighbourhood.</a:t>
            </a:r>
          </a:p>
          <a:p>
            <a:endParaRPr lang="en-GB" dirty="0"/>
          </a:p>
          <a:p>
            <a:r>
              <a:rPr lang="en-GB" dirty="0"/>
              <a:t>A quarter of students like to volunteer remotely.</a:t>
            </a:r>
          </a:p>
        </p:txBody>
      </p:sp>
      <p:sp>
        <p:nvSpPr>
          <p:cNvPr id="4" name="Slide Number Placeholder 3"/>
          <p:cNvSpPr>
            <a:spLocks noGrp="1"/>
          </p:cNvSpPr>
          <p:nvPr>
            <p:ph type="sldNum" sz="quarter" idx="5"/>
          </p:nvPr>
        </p:nvSpPr>
        <p:spPr/>
        <p:txBody>
          <a:bodyPr/>
          <a:lstStyle/>
          <a:p>
            <a:fld id="{C3D247D0-D551-40E0-BE9C-BD5C9D60F04A}" type="slidenum">
              <a:rPr lang="en-GB" smtClean="0"/>
              <a:t>8</a:t>
            </a:fld>
            <a:endParaRPr lang="en-GB"/>
          </a:p>
        </p:txBody>
      </p:sp>
    </p:spTree>
    <p:extLst>
      <p:ext uri="{BB962C8B-B14F-4D97-AF65-F5344CB8AC3E}">
        <p14:creationId xmlns:p14="http://schemas.microsoft.com/office/powerpoint/2010/main" val="15213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Reasons why students like to volunteer – 32% said they thought it would be a chance to learn new skills compared to 13% of the over all volunteers in the survey.</a:t>
            </a:r>
          </a:p>
          <a:p>
            <a:endParaRPr lang="en-GB" dirty="0"/>
          </a:p>
          <a:p>
            <a:r>
              <a:rPr lang="en-GB" dirty="0"/>
              <a:t>30% said it was to help with career or get a recognised qualification compared to 9% of the overall volunteers in the survey.</a:t>
            </a:r>
          </a:p>
          <a:p>
            <a:endParaRPr lang="en-GB" dirty="0"/>
          </a:p>
        </p:txBody>
      </p:sp>
      <p:sp>
        <p:nvSpPr>
          <p:cNvPr id="4" name="Slide Number Placeholder 3"/>
          <p:cNvSpPr>
            <a:spLocks noGrp="1"/>
          </p:cNvSpPr>
          <p:nvPr>
            <p:ph type="sldNum" sz="quarter" idx="5"/>
          </p:nvPr>
        </p:nvSpPr>
        <p:spPr/>
        <p:txBody>
          <a:bodyPr/>
          <a:lstStyle/>
          <a:p>
            <a:fld id="{C3D247D0-D551-40E0-BE9C-BD5C9D60F04A}" type="slidenum">
              <a:rPr lang="en-GB" smtClean="0"/>
              <a:t>9</a:t>
            </a:fld>
            <a:endParaRPr lang="en-GB"/>
          </a:p>
        </p:txBody>
      </p:sp>
    </p:spTree>
    <p:extLst>
      <p:ext uri="{BB962C8B-B14F-4D97-AF65-F5344CB8AC3E}">
        <p14:creationId xmlns:p14="http://schemas.microsoft.com/office/powerpoint/2010/main" val="321581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in ten student </a:t>
            </a:r>
            <a:r>
              <a:rPr lang="en-GB" dirty="0" err="1"/>
              <a:t>voluneers</a:t>
            </a:r>
            <a:r>
              <a:rPr lang="en-GB" dirty="0"/>
              <a:t> aid they would like more training to carry out their volunteering – higher than overall volunteers (39%)</a:t>
            </a:r>
          </a:p>
        </p:txBody>
      </p:sp>
      <p:sp>
        <p:nvSpPr>
          <p:cNvPr id="4" name="Slide Number Placeholder 3"/>
          <p:cNvSpPr>
            <a:spLocks noGrp="1"/>
          </p:cNvSpPr>
          <p:nvPr>
            <p:ph type="sldNum" sz="quarter" idx="5"/>
          </p:nvPr>
        </p:nvSpPr>
        <p:spPr/>
        <p:txBody>
          <a:bodyPr/>
          <a:lstStyle/>
          <a:p>
            <a:fld id="{C3D247D0-D551-40E0-BE9C-BD5C9D60F04A}" type="slidenum">
              <a:rPr lang="en-GB" smtClean="0"/>
              <a:t>10</a:t>
            </a:fld>
            <a:endParaRPr lang="en-GB"/>
          </a:p>
        </p:txBody>
      </p:sp>
    </p:spTree>
    <p:extLst>
      <p:ext uri="{BB962C8B-B14F-4D97-AF65-F5344CB8AC3E}">
        <p14:creationId xmlns:p14="http://schemas.microsoft.com/office/powerpoint/2010/main" val="24577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24% of student volunteers disagree they feel recognised enough compared to 14% of volunteers overall.</a:t>
            </a:r>
          </a:p>
        </p:txBody>
      </p:sp>
      <p:sp>
        <p:nvSpPr>
          <p:cNvPr id="4" name="Slide Number Placeholder 3"/>
          <p:cNvSpPr>
            <a:spLocks noGrp="1"/>
          </p:cNvSpPr>
          <p:nvPr>
            <p:ph type="sldNum" sz="quarter" idx="5"/>
          </p:nvPr>
        </p:nvSpPr>
        <p:spPr/>
        <p:txBody>
          <a:bodyPr/>
          <a:lstStyle/>
          <a:p>
            <a:fld id="{C3D247D0-D551-40E0-BE9C-BD5C9D60F04A}" type="slidenum">
              <a:rPr lang="en-GB" smtClean="0"/>
              <a:t>11</a:t>
            </a:fld>
            <a:endParaRPr lang="en-GB"/>
          </a:p>
        </p:txBody>
      </p:sp>
    </p:spTree>
    <p:extLst>
      <p:ext uri="{BB962C8B-B14F-4D97-AF65-F5344CB8AC3E}">
        <p14:creationId xmlns:p14="http://schemas.microsoft.com/office/powerpoint/2010/main" val="1466113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D247D0-D551-40E0-BE9C-BD5C9D60F04A}" type="slidenum">
              <a:rPr lang="en-GB" smtClean="0"/>
              <a:t>12</a:t>
            </a:fld>
            <a:endParaRPr lang="en-GB"/>
          </a:p>
        </p:txBody>
      </p:sp>
    </p:spTree>
    <p:extLst>
      <p:ext uri="{BB962C8B-B14F-4D97-AF65-F5344CB8AC3E}">
        <p14:creationId xmlns:p14="http://schemas.microsoft.com/office/powerpoint/2010/main" val="25103266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Barriers to volunteering 51% or half of the student volunteers said they had work and study commitments compared to 22% of overall volunteers in the survey.</a:t>
            </a:r>
          </a:p>
          <a:p>
            <a:endParaRPr lang="en-GB" dirty="0"/>
          </a:p>
          <a:p>
            <a:endParaRPr lang="en-GB" dirty="0"/>
          </a:p>
        </p:txBody>
      </p:sp>
      <p:sp>
        <p:nvSpPr>
          <p:cNvPr id="4" name="Slide Number Placeholder 3"/>
          <p:cNvSpPr>
            <a:spLocks noGrp="1"/>
          </p:cNvSpPr>
          <p:nvPr>
            <p:ph type="sldNum" sz="quarter" idx="5"/>
          </p:nvPr>
        </p:nvSpPr>
        <p:spPr/>
        <p:txBody>
          <a:bodyPr/>
          <a:lstStyle/>
          <a:p>
            <a:fld id="{C3D247D0-D551-40E0-BE9C-BD5C9D60F04A}" type="slidenum">
              <a:rPr lang="en-GB" smtClean="0"/>
              <a:t>13</a:t>
            </a:fld>
            <a:endParaRPr lang="en-GB"/>
          </a:p>
        </p:txBody>
      </p:sp>
    </p:spTree>
    <p:extLst>
      <p:ext uri="{BB962C8B-B14F-4D97-AF65-F5344CB8AC3E}">
        <p14:creationId xmlns:p14="http://schemas.microsoft.com/office/powerpoint/2010/main" val="1736682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barriers – 20% of student volunteers said that they worry that they wouldn’t fin in wit the other people who were involved compared to 13% of volunteers overall that took part in the survey.</a:t>
            </a:r>
          </a:p>
          <a:p>
            <a:endParaRPr lang="en-GB" dirty="0"/>
          </a:p>
          <a:p>
            <a:r>
              <a:rPr lang="en-GB" dirty="0"/>
              <a:t>12% felt that they were not the right age.</a:t>
            </a:r>
          </a:p>
        </p:txBody>
      </p:sp>
      <p:sp>
        <p:nvSpPr>
          <p:cNvPr id="4" name="Slide Number Placeholder 3"/>
          <p:cNvSpPr>
            <a:spLocks noGrp="1"/>
          </p:cNvSpPr>
          <p:nvPr>
            <p:ph type="sldNum" sz="quarter" idx="5"/>
          </p:nvPr>
        </p:nvSpPr>
        <p:spPr/>
        <p:txBody>
          <a:bodyPr/>
          <a:lstStyle/>
          <a:p>
            <a:fld id="{C3D247D0-D551-40E0-BE9C-BD5C9D60F04A}" type="slidenum">
              <a:rPr lang="en-GB" smtClean="0"/>
              <a:t>14</a:t>
            </a:fld>
            <a:endParaRPr lang="en-GB"/>
          </a:p>
        </p:txBody>
      </p:sp>
    </p:spTree>
    <p:extLst>
      <p:ext uri="{BB962C8B-B14F-4D97-AF65-F5344CB8AC3E}">
        <p14:creationId xmlns:p14="http://schemas.microsoft.com/office/powerpoint/2010/main" val="3816945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Since the cost of living crisis 23% nearly a quarter of student volunteers said they’d worry about being out of pocket, and didn’t know if their organisation would reimburse them for expenses. compared to 14% of volunteers overall that took part in the survey.</a:t>
            </a:r>
          </a:p>
          <a:p>
            <a:endParaRPr lang="en-GB" dirty="0"/>
          </a:p>
          <a:p>
            <a:endParaRPr lang="en-GB" dirty="0"/>
          </a:p>
        </p:txBody>
      </p:sp>
      <p:sp>
        <p:nvSpPr>
          <p:cNvPr id="4" name="Slide Number Placeholder 3"/>
          <p:cNvSpPr>
            <a:spLocks noGrp="1"/>
          </p:cNvSpPr>
          <p:nvPr>
            <p:ph type="sldNum" sz="quarter" idx="5"/>
          </p:nvPr>
        </p:nvSpPr>
        <p:spPr/>
        <p:txBody>
          <a:bodyPr/>
          <a:lstStyle/>
          <a:p>
            <a:fld id="{C3D247D0-D551-40E0-BE9C-BD5C9D60F04A}" type="slidenum">
              <a:rPr lang="en-GB" smtClean="0"/>
              <a:t>15</a:t>
            </a:fld>
            <a:endParaRPr lang="en-GB"/>
          </a:p>
        </p:txBody>
      </p:sp>
    </p:spTree>
    <p:extLst>
      <p:ext uri="{BB962C8B-B14F-4D97-AF65-F5344CB8AC3E}">
        <p14:creationId xmlns:p14="http://schemas.microsoft.com/office/powerpoint/2010/main" val="4154480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encourage non-volunteers to volunteer they would like</a:t>
            </a:r>
          </a:p>
          <a:p>
            <a:pPr marL="171450" indent="-171450">
              <a:buFont typeface="Arial" panose="020B0604020202020204" pitchFamily="34" charset="0"/>
              <a:buChar char="•"/>
            </a:pPr>
            <a:r>
              <a:rPr lang="en-GB" dirty="0"/>
              <a:t>Flexibility with the committed time</a:t>
            </a:r>
          </a:p>
          <a:p>
            <a:pPr marL="171450" indent="-171450">
              <a:buFont typeface="Arial" panose="020B0604020202020204" pitchFamily="34" charset="0"/>
              <a:buChar char="•"/>
            </a:pPr>
            <a:r>
              <a:rPr lang="en-GB" dirty="0"/>
              <a:t>Flexibility about the way they give up unpaid time</a:t>
            </a:r>
          </a:p>
          <a:p>
            <a:pPr marL="171450" indent="-171450">
              <a:buFont typeface="Arial" panose="020B0604020202020204" pitchFamily="34" charset="0"/>
              <a:buChar char="•"/>
            </a:pPr>
            <a:r>
              <a:rPr lang="en-GB" dirty="0"/>
              <a:t>To know that it would benefit career prospects.</a:t>
            </a:r>
          </a:p>
        </p:txBody>
      </p:sp>
      <p:sp>
        <p:nvSpPr>
          <p:cNvPr id="4" name="Slide Number Placeholder 3"/>
          <p:cNvSpPr>
            <a:spLocks noGrp="1"/>
          </p:cNvSpPr>
          <p:nvPr>
            <p:ph type="sldNum" sz="quarter" idx="5"/>
          </p:nvPr>
        </p:nvSpPr>
        <p:spPr/>
        <p:txBody>
          <a:bodyPr/>
          <a:lstStyle/>
          <a:p>
            <a:fld id="{C3D247D0-D551-40E0-BE9C-BD5C9D60F04A}" type="slidenum">
              <a:rPr lang="en-GB" smtClean="0"/>
              <a:t>16</a:t>
            </a:fld>
            <a:endParaRPr lang="en-GB"/>
          </a:p>
        </p:txBody>
      </p:sp>
    </p:spTree>
    <p:extLst>
      <p:ext uri="{BB962C8B-B14F-4D97-AF65-F5344CB8AC3E}">
        <p14:creationId xmlns:p14="http://schemas.microsoft.com/office/powerpoint/2010/main" val="33079488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D247D0-D551-40E0-BE9C-BD5C9D60F04A}" type="slidenum">
              <a:rPr lang="en-GB" smtClean="0"/>
              <a:t>17</a:t>
            </a:fld>
            <a:endParaRPr lang="en-GB"/>
          </a:p>
        </p:txBody>
      </p:sp>
    </p:spTree>
    <p:extLst>
      <p:ext uri="{BB962C8B-B14F-4D97-AF65-F5344CB8AC3E}">
        <p14:creationId xmlns:p14="http://schemas.microsoft.com/office/powerpoint/2010/main" val="524041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D247D0-D551-40E0-BE9C-BD5C9D60F04A}" type="slidenum">
              <a:rPr lang="en-GB" smtClean="0"/>
              <a:t>18</a:t>
            </a:fld>
            <a:endParaRPr lang="en-GB"/>
          </a:p>
        </p:txBody>
      </p:sp>
    </p:spTree>
    <p:extLst>
      <p:ext uri="{BB962C8B-B14F-4D97-AF65-F5344CB8AC3E}">
        <p14:creationId xmlns:p14="http://schemas.microsoft.com/office/powerpoint/2010/main" val="561050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Scan QR code or go to </a:t>
            </a:r>
            <a:r>
              <a:rPr lang="en-GB" dirty="0">
                <a:hlinkClick r:id="rId3"/>
              </a:rPr>
              <a:t>www.slido.com</a:t>
            </a:r>
            <a:r>
              <a:rPr lang="en-GB" dirty="0"/>
              <a:t> put in code #3660274</a:t>
            </a:r>
          </a:p>
          <a:p>
            <a:endParaRPr lang="en-GB" dirty="0"/>
          </a:p>
          <a:p>
            <a:r>
              <a:rPr lang="en-GB" dirty="0"/>
              <a:t>Answer the first question</a:t>
            </a:r>
          </a:p>
          <a:p>
            <a:endParaRPr lang="en-GB" dirty="0"/>
          </a:p>
        </p:txBody>
      </p:sp>
      <p:sp>
        <p:nvSpPr>
          <p:cNvPr id="4" name="Slide Number Placeholder 3"/>
          <p:cNvSpPr>
            <a:spLocks noGrp="1"/>
          </p:cNvSpPr>
          <p:nvPr>
            <p:ph type="sldNum" sz="quarter" idx="5"/>
          </p:nvPr>
        </p:nvSpPr>
        <p:spPr/>
        <p:txBody>
          <a:bodyPr/>
          <a:lstStyle/>
          <a:p>
            <a:fld id="{C3D247D0-D551-40E0-BE9C-BD5C9D60F04A}" type="slidenum">
              <a:rPr lang="en-GB" smtClean="0"/>
              <a:t>19</a:t>
            </a:fld>
            <a:endParaRPr lang="en-GB"/>
          </a:p>
        </p:txBody>
      </p:sp>
    </p:spTree>
    <p:extLst>
      <p:ext uri="{BB962C8B-B14F-4D97-AF65-F5344CB8AC3E}">
        <p14:creationId xmlns:p14="http://schemas.microsoft.com/office/powerpoint/2010/main" val="8703059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D247D0-D551-40E0-BE9C-BD5C9D60F04A}" type="slidenum">
              <a:rPr lang="en-GB" smtClean="0"/>
              <a:t>20</a:t>
            </a:fld>
            <a:endParaRPr lang="en-GB"/>
          </a:p>
        </p:txBody>
      </p:sp>
    </p:spTree>
    <p:extLst>
      <p:ext uri="{BB962C8B-B14F-4D97-AF65-F5344CB8AC3E}">
        <p14:creationId xmlns:p14="http://schemas.microsoft.com/office/powerpoint/2010/main" val="884615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4.png"/><Relationship Id="rId5" Type="http://schemas.openxmlformats.org/officeDocument/2006/relationships/image" Target="../media/image2.sv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2.sv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image" Target="../media/image2.sv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2.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image" Target="../media/image2.sv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png"/><Relationship Id="rId5" Type="http://schemas.openxmlformats.org/officeDocument/2006/relationships/image" Target="../media/image2.sv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0.png"/><Relationship Id="rId5" Type="http://schemas.openxmlformats.org/officeDocument/2006/relationships/image" Target="../media/image2.sv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png"/><Relationship Id="rId5" Type="http://schemas.openxmlformats.org/officeDocument/2006/relationships/image" Target="../media/image2.sv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2.png"/><Relationship Id="rId5" Type="http://schemas.openxmlformats.org/officeDocument/2006/relationships/image" Target="../media/image2.sv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4.png"/><Relationship Id="rId5" Type="http://schemas.openxmlformats.org/officeDocument/2006/relationships/image" Target="../media/image2.sv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6.png"/><Relationship Id="rId5" Type="http://schemas.openxmlformats.org/officeDocument/2006/relationships/image" Target="../media/image2.sv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7.png"/><Relationship Id="rId5" Type="http://schemas.openxmlformats.org/officeDocument/2006/relationships/image" Target="../media/image2.sv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9.png"/><Relationship Id="rId5" Type="http://schemas.openxmlformats.org/officeDocument/2006/relationships/image" Target="../media/image2.sv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0.png"/><Relationship Id="rId5" Type="http://schemas.openxmlformats.org/officeDocument/2006/relationships/image" Target="../media/image2.sv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1.png"/><Relationship Id="rId5" Type="http://schemas.openxmlformats.org/officeDocument/2006/relationships/image" Target="../media/image2.sv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3.png"/><Relationship Id="rId5" Type="http://schemas.openxmlformats.org/officeDocument/2006/relationships/image" Target="../media/image2.sv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2.sv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grpSp>
        <p:nvGrpSpPr>
          <p:cNvPr id="2" name="Group 2"/>
          <p:cNvGrpSpPr/>
          <p:nvPr/>
        </p:nvGrpSpPr>
        <p:grpSpPr>
          <a:xfrm>
            <a:off x="-31071" y="0"/>
            <a:ext cx="4239083" cy="10287000"/>
            <a:chOff x="0" y="0"/>
            <a:chExt cx="5652111" cy="13716000"/>
          </a:xfrm>
        </p:grpSpPr>
        <p:grpSp>
          <p:nvGrpSpPr>
            <p:cNvPr id="3" name="Group 3"/>
            <p:cNvGrpSpPr/>
            <p:nvPr/>
          </p:nvGrpSpPr>
          <p:grpSpPr>
            <a:xfrm>
              <a:off x="2826056" y="0"/>
              <a:ext cx="2826056" cy="13716000"/>
              <a:chOff x="0" y="0"/>
              <a:chExt cx="558233" cy="2709333"/>
            </a:xfrm>
          </p:grpSpPr>
          <p:sp>
            <p:nvSpPr>
              <p:cNvPr id="4" name="Freeform 4"/>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E9E0D9"/>
              </a:solidFill>
            </p:spPr>
            <p:txBody>
              <a:bodyPr/>
              <a:lstStyle/>
              <a:p>
                <a:endParaRPr lang="en-GB"/>
              </a:p>
            </p:txBody>
          </p:sp>
          <p:sp>
            <p:nvSpPr>
              <p:cNvPr id="5" name="TextBox 5"/>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413028" y="0"/>
              <a:ext cx="2826056" cy="13716000"/>
              <a:chOff x="0" y="0"/>
              <a:chExt cx="558233" cy="2709333"/>
            </a:xfrm>
          </p:grpSpPr>
          <p:sp>
            <p:nvSpPr>
              <p:cNvPr id="7" name="Freeform 7"/>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9FC3D0"/>
              </a:solidFill>
            </p:spPr>
            <p:txBody>
              <a:bodyPr/>
              <a:lstStyle/>
              <a:p>
                <a:endParaRPr lang="en-GB"/>
              </a:p>
            </p:txBody>
          </p:sp>
          <p:sp>
            <p:nvSpPr>
              <p:cNvPr id="8" name="TextBox 8"/>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0" y="0"/>
              <a:ext cx="2826056" cy="13716000"/>
              <a:chOff x="0" y="0"/>
              <a:chExt cx="558233" cy="2709333"/>
            </a:xfrm>
          </p:grpSpPr>
          <p:sp>
            <p:nvSpPr>
              <p:cNvPr id="10" name="Freeform 10"/>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E9C7C6"/>
              </a:solidFill>
            </p:spPr>
            <p:txBody>
              <a:bodyPr/>
              <a:lstStyle/>
              <a:p>
                <a:endParaRPr lang="en-GB"/>
              </a:p>
            </p:txBody>
          </p:sp>
          <p:sp>
            <p:nvSpPr>
              <p:cNvPr id="11" name="TextBox 11"/>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sp>
        <p:nvSpPr>
          <p:cNvPr id="12" name="TextBox 12"/>
          <p:cNvSpPr txBox="1"/>
          <p:nvPr/>
        </p:nvSpPr>
        <p:spPr>
          <a:xfrm>
            <a:off x="6241693" y="2500459"/>
            <a:ext cx="8534002" cy="3800475"/>
          </a:xfrm>
          <a:prstGeom prst="rect">
            <a:avLst/>
          </a:prstGeom>
        </p:spPr>
        <p:txBody>
          <a:bodyPr lIns="0" tIns="0" rIns="0" bIns="0" rtlCol="0" anchor="t">
            <a:spAutoFit/>
          </a:bodyPr>
          <a:lstStyle/>
          <a:p>
            <a:pPr algn="ctr">
              <a:lnSpc>
                <a:spcPts val="14550"/>
              </a:lnSpc>
            </a:pPr>
            <a:r>
              <a:rPr lang="en-US" sz="15000" dirty="0">
                <a:solidFill>
                  <a:srgbClr val="000000"/>
                </a:solidFill>
                <a:latin typeface="Alatsi"/>
                <a:ea typeface="Alatsi"/>
                <a:cs typeface="Alatsi"/>
                <a:sym typeface="Alatsi"/>
              </a:rPr>
              <a:t>NCVO RESEARCH</a:t>
            </a:r>
          </a:p>
        </p:txBody>
      </p:sp>
      <p:sp>
        <p:nvSpPr>
          <p:cNvPr id="13" name="Freeform 13"/>
          <p:cNvSpPr/>
          <p:nvPr/>
        </p:nvSpPr>
        <p:spPr>
          <a:xfrm>
            <a:off x="12646898" y="-210192"/>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4" name="TextBox 14"/>
          <p:cNvSpPr txBox="1"/>
          <p:nvPr/>
        </p:nvSpPr>
        <p:spPr>
          <a:xfrm>
            <a:off x="4633952" y="6469533"/>
            <a:ext cx="12625348" cy="978279"/>
          </a:xfrm>
          <a:prstGeom prst="rect">
            <a:avLst/>
          </a:prstGeom>
        </p:spPr>
        <p:txBody>
          <a:bodyPr lIns="0" tIns="0" rIns="0" bIns="0" rtlCol="0" anchor="t">
            <a:spAutoFit/>
          </a:bodyPr>
          <a:lstStyle/>
          <a:p>
            <a:pPr algn="ctr">
              <a:lnSpc>
                <a:spcPts val="8029"/>
              </a:lnSpc>
            </a:pPr>
            <a:r>
              <a:rPr lang="en-US" sz="5735">
                <a:solidFill>
                  <a:srgbClr val="000000"/>
                </a:solidFill>
                <a:latin typeface="Alatsi"/>
                <a:ea typeface="Alatsi"/>
                <a:cs typeface="Alatsi"/>
                <a:sym typeface="Alatsi"/>
              </a:rPr>
              <a:t>TIME WELL SPENT - VOLUNTEERING</a:t>
            </a:r>
          </a:p>
        </p:txBody>
      </p:sp>
      <p:sp>
        <p:nvSpPr>
          <p:cNvPr id="15" name="TextBox 15"/>
          <p:cNvSpPr txBox="1"/>
          <p:nvPr/>
        </p:nvSpPr>
        <p:spPr>
          <a:xfrm>
            <a:off x="7067640" y="8725001"/>
            <a:ext cx="6882108" cy="533299"/>
          </a:xfrm>
          <a:prstGeom prst="rect">
            <a:avLst/>
          </a:prstGeom>
        </p:spPr>
        <p:txBody>
          <a:bodyPr lIns="0" tIns="0" rIns="0" bIns="0" rtlCol="0" anchor="t">
            <a:spAutoFit/>
          </a:bodyPr>
          <a:lstStyle/>
          <a:p>
            <a:pPr algn="ctr">
              <a:lnSpc>
                <a:spcPts val="4376"/>
              </a:lnSpc>
            </a:pPr>
            <a:r>
              <a:rPr lang="en-US" sz="3126">
                <a:solidFill>
                  <a:srgbClr val="000000"/>
                </a:solidFill>
                <a:latin typeface="Alatsi"/>
                <a:ea typeface="Alatsi"/>
                <a:cs typeface="Alatsi"/>
                <a:sym typeface="Alatsi"/>
              </a:rPr>
              <a:t>by Amy McGarvey</a:t>
            </a:r>
          </a:p>
        </p:txBody>
      </p:sp>
      <p:sp>
        <p:nvSpPr>
          <p:cNvPr id="16" name="Freeform 16"/>
          <p:cNvSpPr/>
          <p:nvPr/>
        </p:nvSpPr>
        <p:spPr>
          <a:xfrm>
            <a:off x="11118095" y="9258300"/>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3" name="AutoShape 3"/>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4" name="Freeform 4"/>
          <p:cNvSpPr/>
          <p:nvPr/>
        </p:nvSpPr>
        <p:spPr>
          <a:xfrm>
            <a:off x="13764167" y="6208199"/>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Freeform 6"/>
          <p:cNvSpPr/>
          <p:nvPr/>
        </p:nvSpPr>
        <p:spPr>
          <a:xfrm>
            <a:off x="-2627572" y="-733336"/>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TextBox 7"/>
          <p:cNvSpPr txBox="1"/>
          <p:nvPr/>
        </p:nvSpPr>
        <p:spPr>
          <a:xfrm>
            <a:off x="1153835" y="30162"/>
            <a:ext cx="1470532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MOTIVATION TO GET INVOLVED</a:t>
            </a:r>
          </a:p>
        </p:txBody>
      </p:sp>
      <p:grpSp>
        <p:nvGrpSpPr>
          <p:cNvPr id="8" name="Group 8"/>
          <p:cNvGrpSpPr/>
          <p:nvPr/>
        </p:nvGrpSpPr>
        <p:grpSpPr>
          <a:xfrm>
            <a:off x="15859155" y="0"/>
            <a:ext cx="1562612" cy="1673225"/>
            <a:chOff x="0" y="0"/>
            <a:chExt cx="2083482" cy="2230967"/>
          </a:xfrm>
        </p:grpSpPr>
        <p:grpSp>
          <p:nvGrpSpPr>
            <p:cNvPr id="9" name="Group 9"/>
            <p:cNvGrpSpPr/>
            <p:nvPr/>
          </p:nvGrpSpPr>
          <p:grpSpPr>
            <a:xfrm>
              <a:off x="75599" y="0"/>
              <a:ext cx="1932284" cy="2230967"/>
              <a:chOff x="0" y="0"/>
              <a:chExt cx="703982" cy="812800"/>
            </a:xfrm>
          </p:grpSpPr>
          <p:sp>
            <p:nvSpPr>
              <p:cNvPr id="10" name="Freeform 10"/>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1" name="TextBox 11"/>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2</a:t>
              </a:r>
            </a:p>
          </p:txBody>
        </p:sp>
      </p:grpSp>
      <p:sp>
        <p:nvSpPr>
          <p:cNvPr id="13" name="Freeform 13"/>
          <p:cNvSpPr/>
          <p:nvPr/>
        </p:nvSpPr>
        <p:spPr>
          <a:xfrm>
            <a:off x="5217259" y="1333088"/>
            <a:ext cx="7451518" cy="7352895"/>
          </a:xfrm>
          <a:custGeom>
            <a:avLst/>
            <a:gdLst/>
            <a:ahLst/>
            <a:cxnLst/>
            <a:rect l="l" t="t" r="r" b="b"/>
            <a:pathLst>
              <a:path w="7451518" h="7352895">
                <a:moveTo>
                  <a:pt x="0" y="0"/>
                </a:moveTo>
                <a:lnTo>
                  <a:pt x="7451518" y="0"/>
                </a:lnTo>
                <a:lnTo>
                  <a:pt x="7451518" y="7352894"/>
                </a:lnTo>
                <a:lnTo>
                  <a:pt x="0" y="7352894"/>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Freeform 2"/>
          <p:cNvSpPr/>
          <p:nvPr/>
        </p:nvSpPr>
        <p:spPr>
          <a:xfrm>
            <a:off x="-2845001" y="434334"/>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TextBox 3"/>
          <p:cNvSpPr txBox="1"/>
          <p:nvPr/>
        </p:nvSpPr>
        <p:spPr>
          <a:xfrm>
            <a:off x="2553980" y="866775"/>
            <a:ext cx="13180039"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VOLUNTEER SATISFACTION</a:t>
            </a:r>
          </a:p>
        </p:txBody>
      </p:sp>
      <p:sp>
        <p:nvSpPr>
          <p:cNvPr id="4" name="TextBox 4"/>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3</a:t>
              </a:r>
            </a:p>
          </p:txBody>
        </p:sp>
      </p:grpSp>
      <p:sp>
        <p:nvSpPr>
          <p:cNvPr id="12" name="Freeform 12"/>
          <p:cNvSpPr/>
          <p:nvPr/>
        </p:nvSpPr>
        <p:spPr>
          <a:xfrm>
            <a:off x="13601700" y="6142060"/>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3326680" y="2507941"/>
            <a:ext cx="11971923" cy="6159300"/>
          </a:xfrm>
          <a:custGeom>
            <a:avLst/>
            <a:gdLst/>
            <a:ahLst/>
            <a:cxnLst/>
            <a:rect l="l" t="t" r="r" b="b"/>
            <a:pathLst>
              <a:path w="11971923" h="6159300">
                <a:moveTo>
                  <a:pt x="0" y="0"/>
                </a:moveTo>
                <a:lnTo>
                  <a:pt x="11971923" y="0"/>
                </a:lnTo>
                <a:lnTo>
                  <a:pt x="11971923" y="6159301"/>
                </a:lnTo>
                <a:lnTo>
                  <a:pt x="0" y="6159301"/>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NCVO Survey 2023</a:t>
            </a:r>
          </a:p>
        </p:txBody>
      </p:sp>
      <p:sp>
        <p:nvSpPr>
          <p:cNvPr id="3" name="AutoShape 3"/>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4" name="AutoShape 4"/>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5" name="Freeform 5"/>
          <p:cNvSpPr/>
          <p:nvPr/>
        </p:nvSpPr>
        <p:spPr>
          <a:xfrm>
            <a:off x="12982861" y="5933231"/>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2553980" y="866775"/>
            <a:ext cx="13180039"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IMPACT ON VOLUNTEERS</a:t>
            </a:r>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4</a:t>
              </a:r>
            </a:p>
          </p:txBody>
        </p:sp>
      </p:grpSp>
      <p:sp>
        <p:nvSpPr>
          <p:cNvPr id="12" name="Freeform 12"/>
          <p:cNvSpPr/>
          <p:nvPr/>
        </p:nvSpPr>
        <p:spPr>
          <a:xfrm>
            <a:off x="-3482681" y="-210192"/>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2123697" y="2328892"/>
            <a:ext cx="14026665" cy="6528540"/>
          </a:xfrm>
          <a:custGeom>
            <a:avLst/>
            <a:gdLst/>
            <a:ahLst/>
            <a:cxnLst/>
            <a:rect l="l" t="t" r="r" b="b"/>
            <a:pathLst>
              <a:path w="14026665" h="6528540">
                <a:moveTo>
                  <a:pt x="0" y="0"/>
                </a:moveTo>
                <a:lnTo>
                  <a:pt x="14026665" y="0"/>
                </a:lnTo>
                <a:lnTo>
                  <a:pt x="14026665" y="6528540"/>
                </a:lnTo>
                <a:lnTo>
                  <a:pt x="0" y="6528540"/>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rot="-5400000">
            <a:off x="-2373736" y="4911090"/>
            <a:ext cx="6882108" cy="464820"/>
          </a:xfrm>
          <a:prstGeom prst="rect">
            <a:avLst/>
          </a:prstGeom>
        </p:spPr>
        <p:txBody>
          <a:bodyPr lIns="0" tIns="0" rIns="0" bIns="0" rtlCol="0" anchor="t">
            <a:spAutoFit/>
          </a:bodyPr>
          <a:lstStyle/>
          <a:p>
            <a:pPr algn="ctr">
              <a:lnSpc>
                <a:spcPts val="3779"/>
              </a:lnSpc>
            </a:pPr>
            <a:r>
              <a:rPr lang="en-US" sz="2700">
                <a:solidFill>
                  <a:srgbClr val="000000"/>
                </a:solidFill>
                <a:latin typeface="Alatsi"/>
                <a:ea typeface="Alatsi"/>
                <a:cs typeface="Alatsi"/>
                <a:sym typeface="Alatsi"/>
              </a:rPr>
              <a:t>NVCO Survey 2023</a:t>
            </a:r>
          </a:p>
        </p:txBody>
      </p:sp>
      <p:sp>
        <p:nvSpPr>
          <p:cNvPr id="3" name="AutoShape 3"/>
          <p:cNvSpPr/>
          <p:nvPr/>
        </p:nvSpPr>
        <p:spPr>
          <a:xfrm flipH="1" flipV="1">
            <a:off x="1090490" y="-104525"/>
            <a:ext cx="5403" cy="2997456"/>
          </a:xfrm>
          <a:prstGeom prst="line">
            <a:avLst/>
          </a:prstGeom>
          <a:ln w="114300" cap="flat">
            <a:solidFill>
              <a:srgbClr val="9FC3D0"/>
            </a:solidFill>
            <a:prstDash val="solid"/>
            <a:headEnd type="none" w="sm" len="sm"/>
            <a:tailEnd type="none" w="sm" len="sm"/>
          </a:ln>
        </p:spPr>
        <p:txBody>
          <a:bodyPr/>
          <a:lstStyle/>
          <a:p>
            <a:endParaRPr lang="en-GB"/>
          </a:p>
        </p:txBody>
      </p:sp>
      <p:sp>
        <p:nvSpPr>
          <p:cNvPr id="4" name="AutoShape 4"/>
          <p:cNvSpPr/>
          <p:nvPr/>
        </p:nvSpPr>
        <p:spPr>
          <a:xfrm flipH="1" flipV="1">
            <a:off x="1085850" y="7289441"/>
            <a:ext cx="5403" cy="2997456"/>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5" name="Group 5"/>
          <p:cNvGrpSpPr/>
          <p:nvPr/>
        </p:nvGrpSpPr>
        <p:grpSpPr>
          <a:xfrm>
            <a:off x="15859155" y="0"/>
            <a:ext cx="1562612" cy="1673225"/>
            <a:chOff x="0" y="0"/>
            <a:chExt cx="2083482" cy="2230967"/>
          </a:xfrm>
        </p:grpSpPr>
        <p:grpSp>
          <p:nvGrpSpPr>
            <p:cNvPr id="6" name="Group 6"/>
            <p:cNvGrpSpPr/>
            <p:nvPr/>
          </p:nvGrpSpPr>
          <p:grpSpPr>
            <a:xfrm>
              <a:off x="75599" y="0"/>
              <a:ext cx="1932284" cy="2230967"/>
              <a:chOff x="0" y="0"/>
              <a:chExt cx="703982" cy="812800"/>
            </a:xfrm>
          </p:grpSpPr>
          <p:sp>
            <p:nvSpPr>
              <p:cNvPr id="7" name="Freeform 7"/>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8" name="TextBox 8"/>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5</a:t>
              </a:r>
            </a:p>
          </p:txBody>
        </p:sp>
      </p:grpSp>
      <p:sp>
        <p:nvSpPr>
          <p:cNvPr id="10" name="Freeform 10"/>
          <p:cNvSpPr/>
          <p:nvPr/>
        </p:nvSpPr>
        <p:spPr>
          <a:xfrm>
            <a:off x="7512165" y="-1553858"/>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11"/>
          <p:cNvSpPr/>
          <p:nvPr/>
        </p:nvSpPr>
        <p:spPr>
          <a:xfrm>
            <a:off x="892058" y="9048108"/>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Freeform 12"/>
          <p:cNvSpPr/>
          <p:nvPr/>
        </p:nvSpPr>
        <p:spPr>
          <a:xfrm>
            <a:off x="3458459" y="1578090"/>
            <a:ext cx="11940765" cy="8555496"/>
          </a:xfrm>
          <a:custGeom>
            <a:avLst/>
            <a:gdLst/>
            <a:ahLst/>
            <a:cxnLst/>
            <a:rect l="l" t="t" r="r" b="b"/>
            <a:pathLst>
              <a:path w="11940765" h="8555496">
                <a:moveTo>
                  <a:pt x="0" y="0"/>
                </a:moveTo>
                <a:lnTo>
                  <a:pt x="11940765" y="0"/>
                </a:lnTo>
                <a:lnTo>
                  <a:pt x="11940765" y="8555497"/>
                </a:lnTo>
                <a:lnTo>
                  <a:pt x="0" y="8555497"/>
                </a:lnTo>
                <a:lnTo>
                  <a:pt x="0" y="0"/>
                </a:lnTo>
                <a:close/>
              </a:path>
            </a:pathLst>
          </a:custGeom>
          <a:blipFill>
            <a:blip r:embed="rId6"/>
            <a:stretch>
              <a:fillRect/>
            </a:stretch>
          </a:blipFill>
        </p:spPr>
        <p:txBody>
          <a:bodyPr/>
          <a:lstStyle/>
          <a:p>
            <a:endParaRPr lang="en-GB"/>
          </a:p>
        </p:txBody>
      </p:sp>
      <p:sp>
        <p:nvSpPr>
          <p:cNvPr id="13" name="TextBox 13"/>
          <p:cNvSpPr txBox="1"/>
          <p:nvPr/>
        </p:nvSpPr>
        <p:spPr>
          <a:xfrm>
            <a:off x="4105641" y="251471"/>
            <a:ext cx="10451219"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SATISFACTION BY AGE</a:t>
            </a: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ENTRY PROCESS</a:t>
            </a:r>
          </a:p>
        </p:txBody>
      </p:sp>
      <p:grpSp>
        <p:nvGrpSpPr>
          <p:cNvPr id="3" name="Group 3"/>
          <p:cNvGrpSpPr/>
          <p:nvPr/>
        </p:nvGrpSpPr>
        <p:grpSpPr>
          <a:xfrm>
            <a:off x="627362" y="0"/>
            <a:ext cx="937061" cy="10287000"/>
            <a:chOff x="0" y="0"/>
            <a:chExt cx="246798" cy="2709333"/>
          </a:xfrm>
        </p:grpSpPr>
        <p:sp>
          <p:nvSpPr>
            <p:cNvPr id="4" name="Freeform 4"/>
            <p:cNvSpPr/>
            <p:nvPr/>
          </p:nvSpPr>
          <p:spPr>
            <a:xfrm>
              <a:off x="0" y="0"/>
              <a:ext cx="246798" cy="2709333"/>
            </a:xfrm>
            <a:custGeom>
              <a:avLst/>
              <a:gdLst/>
              <a:ahLst/>
              <a:cxnLst/>
              <a:rect l="l" t="t" r="r" b="b"/>
              <a:pathLst>
                <a:path w="246798" h="2709333">
                  <a:moveTo>
                    <a:pt x="0" y="0"/>
                  </a:moveTo>
                  <a:lnTo>
                    <a:pt x="246798" y="0"/>
                  </a:lnTo>
                  <a:lnTo>
                    <a:pt x="246798" y="2709333"/>
                  </a:lnTo>
                  <a:lnTo>
                    <a:pt x="0" y="2709333"/>
                  </a:lnTo>
                  <a:close/>
                </a:path>
              </a:pathLst>
            </a:custGeom>
            <a:solidFill>
              <a:srgbClr val="F6F3EB"/>
            </a:solidFill>
          </p:spPr>
          <p:txBody>
            <a:bodyPr/>
            <a:lstStyle/>
            <a:p>
              <a:endParaRPr lang="en-GB"/>
            </a:p>
          </p:txBody>
        </p:sp>
        <p:sp>
          <p:nvSpPr>
            <p:cNvPr id="5" name="TextBox 5"/>
            <p:cNvSpPr txBox="1"/>
            <p:nvPr/>
          </p:nvSpPr>
          <p:spPr>
            <a:xfrm>
              <a:off x="0" y="-38100"/>
              <a:ext cx="246798" cy="2747433"/>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rot="-5400000">
            <a:off x="-2373736" y="4911090"/>
            <a:ext cx="6882108" cy="464820"/>
          </a:xfrm>
          <a:prstGeom prst="rect">
            <a:avLst/>
          </a:prstGeom>
        </p:spPr>
        <p:txBody>
          <a:bodyPr lIns="0" tIns="0" rIns="0" bIns="0" rtlCol="0" anchor="t">
            <a:spAutoFit/>
          </a:bodyPr>
          <a:lstStyle/>
          <a:p>
            <a:pPr algn="ctr">
              <a:lnSpc>
                <a:spcPts val="3779"/>
              </a:lnSpc>
            </a:pPr>
            <a:r>
              <a:rPr lang="en-US" sz="2700">
                <a:solidFill>
                  <a:srgbClr val="000000"/>
                </a:solidFill>
                <a:latin typeface="Alatsi"/>
                <a:ea typeface="Alatsi"/>
                <a:cs typeface="Alatsi"/>
                <a:sym typeface="Alatsi"/>
              </a:rPr>
              <a:t>NVCO Survey 2023</a:t>
            </a:r>
          </a:p>
        </p:txBody>
      </p:sp>
      <p:sp>
        <p:nvSpPr>
          <p:cNvPr id="7" name="AutoShape 7"/>
          <p:cNvSpPr/>
          <p:nvPr/>
        </p:nvSpPr>
        <p:spPr>
          <a:xfrm flipH="1" flipV="1">
            <a:off x="1085850" y="7289441"/>
            <a:ext cx="5403" cy="2997456"/>
          </a:xfrm>
          <a:prstGeom prst="line">
            <a:avLst/>
          </a:prstGeom>
          <a:ln w="114300" cap="flat">
            <a:solidFill>
              <a:srgbClr val="9FC3D0"/>
            </a:solidFill>
            <a:prstDash val="solid"/>
            <a:headEnd type="none" w="sm" len="sm"/>
            <a:tailEnd type="none" w="sm" len="sm"/>
          </a:ln>
        </p:spPr>
        <p:txBody>
          <a:bodyPr/>
          <a:lstStyle/>
          <a:p>
            <a:endParaRPr lang="en-GB"/>
          </a:p>
        </p:txBody>
      </p:sp>
      <p:sp>
        <p:nvSpPr>
          <p:cNvPr id="8" name="AutoShape 8"/>
          <p:cNvSpPr/>
          <p:nvPr/>
        </p:nvSpPr>
        <p:spPr>
          <a:xfrm flipH="1" flipV="1">
            <a:off x="1090490" y="-104525"/>
            <a:ext cx="5403" cy="2997456"/>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9" name="Group 9"/>
          <p:cNvGrpSpPr/>
          <p:nvPr/>
        </p:nvGrpSpPr>
        <p:grpSpPr>
          <a:xfrm>
            <a:off x="15859155" y="0"/>
            <a:ext cx="1562612" cy="1673225"/>
            <a:chOff x="0" y="0"/>
            <a:chExt cx="2083482" cy="2230967"/>
          </a:xfrm>
        </p:grpSpPr>
        <p:grpSp>
          <p:nvGrpSpPr>
            <p:cNvPr id="10" name="Group 10"/>
            <p:cNvGrpSpPr/>
            <p:nvPr/>
          </p:nvGrpSpPr>
          <p:grpSpPr>
            <a:xfrm>
              <a:off x="75599" y="0"/>
              <a:ext cx="1932284" cy="2230967"/>
              <a:chOff x="0" y="0"/>
              <a:chExt cx="703982" cy="812800"/>
            </a:xfrm>
          </p:grpSpPr>
          <p:sp>
            <p:nvSpPr>
              <p:cNvPr id="11" name="Freeform 11"/>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2" name="TextBox 12"/>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3" name="TextBox 13"/>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6</a:t>
              </a:r>
            </a:p>
          </p:txBody>
        </p:sp>
      </p:grpSp>
      <p:sp>
        <p:nvSpPr>
          <p:cNvPr id="14" name="Freeform 14"/>
          <p:cNvSpPr/>
          <p:nvPr/>
        </p:nvSpPr>
        <p:spPr>
          <a:xfrm>
            <a:off x="9697545" y="8788169"/>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a:off x="1564423" y="-164117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16"/>
          <p:cNvSpPr/>
          <p:nvPr/>
        </p:nvSpPr>
        <p:spPr>
          <a:xfrm>
            <a:off x="3008446" y="2581995"/>
            <a:ext cx="12965071" cy="6137195"/>
          </a:xfrm>
          <a:custGeom>
            <a:avLst/>
            <a:gdLst/>
            <a:ahLst/>
            <a:cxnLst/>
            <a:rect l="l" t="t" r="r" b="b"/>
            <a:pathLst>
              <a:path w="12965071" h="6137195">
                <a:moveTo>
                  <a:pt x="0" y="0"/>
                </a:moveTo>
                <a:lnTo>
                  <a:pt x="12965070" y="0"/>
                </a:lnTo>
                <a:lnTo>
                  <a:pt x="12965070" y="6137195"/>
                </a:lnTo>
                <a:lnTo>
                  <a:pt x="0" y="6137195"/>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EXPENSES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7</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1708675" y="2440668"/>
            <a:ext cx="14931786" cy="6416764"/>
          </a:xfrm>
          <a:custGeom>
            <a:avLst/>
            <a:gdLst/>
            <a:ahLst/>
            <a:cxnLst/>
            <a:rect l="l" t="t" r="r" b="b"/>
            <a:pathLst>
              <a:path w="14931786" h="6416764">
                <a:moveTo>
                  <a:pt x="0" y="0"/>
                </a:moveTo>
                <a:lnTo>
                  <a:pt x="14931786" y="0"/>
                </a:lnTo>
                <a:lnTo>
                  <a:pt x="14931786" y="6416764"/>
                </a:lnTo>
                <a:lnTo>
                  <a:pt x="0" y="6416764"/>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KEY FEATURES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NCVO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8</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4162556" y="2119853"/>
            <a:ext cx="10830897" cy="6737580"/>
          </a:xfrm>
          <a:custGeom>
            <a:avLst/>
            <a:gdLst/>
            <a:ahLst/>
            <a:cxnLst/>
            <a:rect l="l" t="t" r="r" b="b"/>
            <a:pathLst>
              <a:path w="10830897" h="6737580">
                <a:moveTo>
                  <a:pt x="0" y="0"/>
                </a:moveTo>
                <a:lnTo>
                  <a:pt x="10830897" y="0"/>
                </a:lnTo>
                <a:lnTo>
                  <a:pt x="10830897" y="6737579"/>
                </a:lnTo>
                <a:lnTo>
                  <a:pt x="0" y="6737579"/>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MOTIVATIONS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NCVO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9</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1557743" y="2202308"/>
            <a:ext cx="15408479" cy="6655124"/>
          </a:xfrm>
          <a:custGeom>
            <a:avLst/>
            <a:gdLst/>
            <a:ahLst/>
            <a:cxnLst/>
            <a:rect l="l" t="t" r="r" b="b"/>
            <a:pathLst>
              <a:path w="15408479" h="6655124">
                <a:moveTo>
                  <a:pt x="0" y="0"/>
                </a:moveTo>
                <a:lnTo>
                  <a:pt x="15408479" y="0"/>
                </a:lnTo>
                <a:lnTo>
                  <a:pt x="15408479" y="6655124"/>
                </a:lnTo>
                <a:lnTo>
                  <a:pt x="0" y="6655124"/>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TRAINING</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10</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1208472" y="2626926"/>
            <a:ext cx="15431989" cy="5180543"/>
          </a:xfrm>
          <a:custGeom>
            <a:avLst/>
            <a:gdLst/>
            <a:ahLst/>
            <a:cxnLst/>
            <a:rect l="l" t="t" r="r" b="b"/>
            <a:pathLst>
              <a:path w="15431989" h="5180543">
                <a:moveTo>
                  <a:pt x="0" y="0"/>
                </a:moveTo>
                <a:lnTo>
                  <a:pt x="15431989" y="0"/>
                </a:lnTo>
                <a:lnTo>
                  <a:pt x="15431989" y="5180544"/>
                </a:lnTo>
                <a:lnTo>
                  <a:pt x="0" y="5180544"/>
                </a:lnTo>
                <a:lnTo>
                  <a:pt x="0" y="0"/>
                </a:lnTo>
                <a:close/>
              </a:path>
            </a:pathLst>
          </a:custGeom>
          <a:blipFill>
            <a:blip r:embed="rId6"/>
            <a:stretch>
              <a:fillRect/>
            </a:stretch>
          </a:blipFill>
        </p:spPr>
        <p:txBody>
          <a:bodyPr/>
          <a:lstStyle/>
          <a:p>
            <a:endParaRPr lang="en-GB"/>
          </a:p>
        </p:txBody>
      </p:sp>
      <p:sp>
        <p:nvSpPr>
          <p:cNvPr id="14" name="Freeform 14"/>
          <p:cNvSpPr/>
          <p:nvPr/>
        </p:nvSpPr>
        <p:spPr>
          <a:xfrm>
            <a:off x="1360872" y="2779326"/>
            <a:ext cx="15431989" cy="5180543"/>
          </a:xfrm>
          <a:custGeom>
            <a:avLst/>
            <a:gdLst/>
            <a:ahLst/>
            <a:cxnLst/>
            <a:rect l="l" t="t" r="r" b="b"/>
            <a:pathLst>
              <a:path w="15431989" h="5180543">
                <a:moveTo>
                  <a:pt x="0" y="0"/>
                </a:moveTo>
                <a:lnTo>
                  <a:pt x="15431989" y="0"/>
                </a:lnTo>
                <a:lnTo>
                  <a:pt x="15431989" y="5180544"/>
                </a:lnTo>
                <a:lnTo>
                  <a:pt x="0" y="5180544"/>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RECOGNITION</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11</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396270" y="2427166"/>
            <a:ext cx="12037613" cy="3400456"/>
          </a:xfrm>
          <a:custGeom>
            <a:avLst/>
            <a:gdLst/>
            <a:ahLst/>
            <a:cxnLst/>
            <a:rect l="l" t="t" r="r" b="b"/>
            <a:pathLst>
              <a:path w="12037613" h="3400456">
                <a:moveTo>
                  <a:pt x="0" y="0"/>
                </a:moveTo>
                <a:lnTo>
                  <a:pt x="12037614" y="0"/>
                </a:lnTo>
                <a:lnTo>
                  <a:pt x="12037614" y="3400455"/>
                </a:lnTo>
                <a:lnTo>
                  <a:pt x="0" y="3400455"/>
                </a:lnTo>
                <a:lnTo>
                  <a:pt x="0" y="0"/>
                </a:lnTo>
                <a:close/>
              </a:path>
            </a:pathLst>
          </a:custGeom>
          <a:blipFill>
            <a:blip r:embed="rId6"/>
            <a:stretch>
              <a:fillRect/>
            </a:stretch>
          </a:blipFill>
        </p:spPr>
        <p:txBody>
          <a:bodyPr/>
          <a:lstStyle/>
          <a:p>
            <a:endParaRPr lang="en-GB"/>
          </a:p>
        </p:txBody>
      </p:sp>
      <p:sp>
        <p:nvSpPr>
          <p:cNvPr id="14" name="Freeform 14"/>
          <p:cNvSpPr/>
          <p:nvPr/>
        </p:nvSpPr>
        <p:spPr>
          <a:xfrm>
            <a:off x="5831238" y="6275487"/>
            <a:ext cx="11959114" cy="2029917"/>
          </a:xfrm>
          <a:custGeom>
            <a:avLst/>
            <a:gdLst/>
            <a:ahLst/>
            <a:cxnLst/>
            <a:rect l="l" t="t" r="r" b="b"/>
            <a:pathLst>
              <a:path w="11959114" h="2029917">
                <a:moveTo>
                  <a:pt x="0" y="0"/>
                </a:moveTo>
                <a:lnTo>
                  <a:pt x="11959114" y="0"/>
                </a:lnTo>
                <a:lnTo>
                  <a:pt x="11959114" y="2029918"/>
                </a:lnTo>
                <a:lnTo>
                  <a:pt x="0" y="2029918"/>
                </a:lnTo>
                <a:lnTo>
                  <a:pt x="0" y="0"/>
                </a:lnTo>
                <a:close/>
              </a:path>
            </a:pathLst>
          </a:custGeom>
          <a:blipFill>
            <a:blip r:embed="rId7"/>
            <a:stretch>
              <a:fillRect/>
            </a:stretch>
          </a:blipFill>
        </p:spPr>
        <p:txBody>
          <a:bodyPr/>
          <a:lstStyle/>
          <a:p>
            <a:endParaRPr lang="en-GB"/>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IMPACT TO STUDENTS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12</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3470440" y="2523804"/>
            <a:ext cx="11776389" cy="5239391"/>
          </a:xfrm>
          <a:custGeom>
            <a:avLst/>
            <a:gdLst/>
            <a:ahLst/>
            <a:cxnLst/>
            <a:rect l="l" t="t" r="r" b="b"/>
            <a:pathLst>
              <a:path w="11776389" h="5239391">
                <a:moveTo>
                  <a:pt x="0" y="0"/>
                </a:moveTo>
                <a:lnTo>
                  <a:pt x="11776389" y="0"/>
                </a:lnTo>
                <a:lnTo>
                  <a:pt x="11776389" y="5239392"/>
                </a:lnTo>
                <a:lnTo>
                  <a:pt x="0" y="5239392"/>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BARRIERS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13</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1599309" y="2317751"/>
            <a:ext cx="14799294" cy="6398241"/>
          </a:xfrm>
          <a:custGeom>
            <a:avLst/>
            <a:gdLst/>
            <a:ahLst/>
            <a:cxnLst/>
            <a:rect l="l" t="t" r="r" b="b"/>
            <a:pathLst>
              <a:path w="14799294" h="6398241">
                <a:moveTo>
                  <a:pt x="0" y="0"/>
                </a:moveTo>
                <a:lnTo>
                  <a:pt x="14799294" y="0"/>
                </a:lnTo>
                <a:lnTo>
                  <a:pt x="14799294" y="6398241"/>
                </a:lnTo>
                <a:lnTo>
                  <a:pt x="0" y="6398241"/>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OTHER BARRIERS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14</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2693075" y="2205362"/>
            <a:ext cx="13502907" cy="6652070"/>
          </a:xfrm>
          <a:custGeom>
            <a:avLst/>
            <a:gdLst/>
            <a:ahLst/>
            <a:cxnLst/>
            <a:rect l="l" t="t" r="r" b="b"/>
            <a:pathLst>
              <a:path w="13502907" h="6652070">
                <a:moveTo>
                  <a:pt x="0" y="0"/>
                </a:moveTo>
                <a:lnTo>
                  <a:pt x="13502907" y="0"/>
                </a:lnTo>
                <a:lnTo>
                  <a:pt x="13502907" y="6652070"/>
                </a:lnTo>
                <a:lnTo>
                  <a:pt x="0" y="6652070"/>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FINANCIAL BARRIERS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15</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568073" y="2598878"/>
            <a:ext cx="9087733" cy="5706527"/>
          </a:xfrm>
          <a:custGeom>
            <a:avLst/>
            <a:gdLst/>
            <a:ahLst/>
            <a:cxnLst/>
            <a:rect l="l" t="t" r="r" b="b"/>
            <a:pathLst>
              <a:path w="9087733" h="5706527">
                <a:moveTo>
                  <a:pt x="0" y="0"/>
                </a:moveTo>
                <a:lnTo>
                  <a:pt x="9087733" y="0"/>
                </a:lnTo>
                <a:lnTo>
                  <a:pt x="9087733" y="5706527"/>
                </a:lnTo>
                <a:lnTo>
                  <a:pt x="0" y="5706527"/>
                </a:lnTo>
                <a:lnTo>
                  <a:pt x="0" y="0"/>
                </a:lnTo>
                <a:close/>
              </a:path>
            </a:pathLst>
          </a:custGeom>
          <a:blipFill>
            <a:blip r:embed="rId6"/>
            <a:stretch>
              <a:fillRect/>
            </a:stretch>
          </a:blipFill>
        </p:spPr>
        <p:txBody>
          <a:bodyPr/>
          <a:lstStyle/>
          <a:p>
            <a:endParaRPr lang="en-GB"/>
          </a:p>
        </p:txBody>
      </p:sp>
      <p:sp>
        <p:nvSpPr>
          <p:cNvPr id="14" name="Freeform 14"/>
          <p:cNvSpPr/>
          <p:nvPr/>
        </p:nvSpPr>
        <p:spPr>
          <a:xfrm>
            <a:off x="10715033" y="2841999"/>
            <a:ext cx="6332510" cy="5220284"/>
          </a:xfrm>
          <a:custGeom>
            <a:avLst/>
            <a:gdLst/>
            <a:ahLst/>
            <a:cxnLst/>
            <a:rect l="l" t="t" r="r" b="b"/>
            <a:pathLst>
              <a:path w="6332510" h="5220284">
                <a:moveTo>
                  <a:pt x="0" y="0"/>
                </a:moveTo>
                <a:lnTo>
                  <a:pt x="6332510" y="0"/>
                </a:lnTo>
                <a:lnTo>
                  <a:pt x="6332510" y="5220285"/>
                </a:lnTo>
                <a:lnTo>
                  <a:pt x="0" y="5220285"/>
                </a:lnTo>
                <a:lnTo>
                  <a:pt x="0" y="0"/>
                </a:lnTo>
                <a:close/>
              </a:path>
            </a:pathLst>
          </a:custGeom>
          <a:blipFill>
            <a:blip r:embed="rId7"/>
            <a:stretch>
              <a:fillRect/>
            </a:stretch>
          </a:blipFill>
        </p:spPr>
        <p:txBody>
          <a:bodyPr/>
          <a:lstStyle/>
          <a:p>
            <a:endParaRPr lang="en-GB"/>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FLEXIBILITY</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16</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2347034" y="2599043"/>
            <a:ext cx="13512121" cy="5858103"/>
          </a:xfrm>
          <a:custGeom>
            <a:avLst/>
            <a:gdLst/>
            <a:ahLst/>
            <a:cxnLst/>
            <a:rect l="l" t="t" r="r" b="b"/>
            <a:pathLst>
              <a:path w="13512121" h="5858103">
                <a:moveTo>
                  <a:pt x="0" y="0"/>
                </a:moveTo>
                <a:lnTo>
                  <a:pt x="13512121" y="0"/>
                </a:lnTo>
                <a:lnTo>
                  <a:pt x="13512121" y="5858103"/>
                </a:lnTo>
                <a:lnTo>
                  <a:pt x="0" y="5858103"/>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ENGAGING</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17</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2713722" y="2232087"/>
            <a:ext cx="13489547" cy="6474982"/>
          </a:xfrm>
          <a:custGeom>
            <a:avLst/>
            <a:gdLst/>
            <a:ahLst/>
            <a:cxnLst/>
            <a:rect l="l" t="t" r="r" b="b"/>
            <a:pathLst>
              <a:path w="13489547" h="6474982">
                <a:moveTo>
                  <a:pt x="0" y="0"/>
                </a:moveTo>
                <a:lnTo>
                  <a:pt x="13489547" y="0"/>
                </a:lnTo>
                <a:lnTo>
                  <a:pt x="13489547" y="6474983"/>
                </a:lnTo>
                <a:lnTo>
                  <a:pt x="0" y="6474983"/>
                </a:lnTo>
                <a:lnTo>
                  <a:pt x="0" y="0"/>
                </a:lnTo>
                <a:close/>
              </a:path>
            </a:pathLst>
          </a:custGeom>
          <a:blipFill>
            <a:blip r:embed="rId6"/>
            <a:stretch>
              <a:fillRect/>
            </a:stretch>
          </a:blipFill>
        </p:spPr>
        <p:txBody>
          <a:bodyPr/>
          <a:lstStyle/>
          <a:p>
            <a:endParaRPr lang="en-GB"/>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SKILLS &amp; DEVELOPMENT</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18</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234248" y="2317751"/>
            <a:ext cx="12055038" cy="3010940"/>
          </a:xfrm>
          <a:custGeom>
            <a:avLst/>
            <a:gdLst/>
            <a:ahLst/>
            <a:cxnLst/>
            <a:rect l="l" t="t" r="r" b="b"/>
            <a:pathLst>
              <a:path w="12055038" h="3010940">
                <a:moveTo>
                  <a:pt x="0" y="0"/>
                </a:moveTo>
                <a:lnTo>
                  <a:pt x="12055038" y="0"/>
                </a:lnTo>
                <a:lnTo>
                  <a:pt x="12055038" y="3010940"/>
                </a:lnTo>
                <a:lnTo>
                  <a:pt x="0" y="3010940"/>
                </a:lnTo>
                <a:lnTo>
                  <a:pt x="0" y="0"/>
                </a:lnTo>
                <a:close/>
              </a:path>
            </a:pathLst>
          </a:custGeom>
          <a:blipFill>
            <a:blip r:embed="rId6"/>
            <a:stretch>
              <a:fillRect/>
            </a:stretch>
          </a:blipFill>
        </p:spPr>
        <p:txBody>
          <a:bodyPr/>
          <a:lstStyle/>
          <a:p>
            <a:endParaRPr lang="en-GB"/>
          </a:p>
        </p:txBody>
      </p:sp>
      <p:sp>
        <p:nvSpPr>
          <p:cNvPr id="14" name="Freeform 14"/>
          <p:cNvSpPr/>
          <p:nvPr/>
        </p:nvSpPr>
        <p:spPr>
          <a:xfrm>
            <a:off x="5577891" y="5827621"/>
            <a:ext cx="12007486" cy="2172783"/>
          </a:xfrm>
          <a:custGeom>
            <a:avLst/>
            <a:gdLst/>
            <a:ahLst/>
            <a:cxnLst/>
            <a:rect l="l" t="t" r="r" b="b"/>
            <a:pathLst>
              <a:path w="12007486" h="2172783">
                <a:moveTo>
                  <a:pt x="0" y="0"/>
                </a:moveTo>
                <a:lnTo>
                  <a:pt x="12007485" y="0"/>
                </a:lnTo>
                <a:lnTo>
                  <a:pt x="12007485" y="2172783"/>
                </a:lnTo>
                <a:lnTo>
                  <a:pt x="0" y="2172783"/>
                </a:lnTo>
                <a:lnTo>
                  <a:pt x="0" y="0"/>
                </a:lnTo>
                <a:close/>
              </a:path>
            </a:pathLst>
          </a:custGeom>
          <a:blipFill>
            <a:blip r:embed="rId7"/>
            <a:stretch>
              <a:fillRect/>
            </a:stretch>
          </a:blipFill>
        </p:spPr>
        <p:txBody>
          <a:bodyPr/>
          <a:lstStyle/>
          <a:p>
            <a:endParaRPr lang="en-GB"/>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028700" y="866775"/>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a:ea typeface="Alatsi"/>
                <a:cs typeface="Alatsi"/>
                <a:sym typeface="Alatsi"/>
              </a:rPr>
              <a:t>YOUR THOUGHTS</a:t>
            </a:r>
          </a:p>
        </p:txBody>
      </p:sp>
      <p:sp>
        <p:nvSpPr>
          <p:cNvPr id="3" name="TextBox 3"/>
          <p:cNvSpPr txBox="1"/>
          <p:nvPr/>
        </p:nvSpPr>
        <p:spPr>
          <a:xfrm>
            <a:off x="5702946" y="8800282"/>
            <a:ext cx="6882108" cy="464820"/>
          </a:xfrm>
          <a:prstGeom prst="rect">
            <a:avLst/>
          </a:prstGeom>
        </p:spPr>
        <p:txBody>
          <a:bodyPr lIns="0" tIns="0" rIns="0" bIns="0" rtlCol="0" anchor="t">
            <a:spAutoFit/>
          </a:bodyPr>
          <a:lstStyle/>
          <a:p>
            <a:pPr algn="ctr">
              <a:lnSpc>
                <a:spcPts val="3779"/>
              </a:lnSpc>
            </a:pPr>
            <a:r>
              <a:rPr lang="en-US" sz="2700" dirty="0">
                <a:solidFill>
                  <a:srgbClr val="000000"/>
                </a:solidFill>
                <a:latin typeface="Alatsi"/>
                <a:ea typeface="Alatsi"/>
                <a:cs typeface="Alatsi"/>
                <a:sym typeface="Alatsi"/>
              </a:rPr>
              <a:t>NVCO Survey 2023</a:t>
            </a:r>
          </a:p>
        </p:txBody>
      </p:sp>
      <p:sp>
        <p:nvSpPr>
          <p:cNvPr id="4" name="Freeform 4"/>
          <p:cNvSpPr/>
          <p:nvPr/>
        </p:nvSpPr>
        <p:spPr>
          <a:xfrm>
            <a:off x="13764167" y="582762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sp>
        <p:nvSpPr>
          <p:cNvPr id="6" name="AutoShape 6"/>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n-GB"/>
          </a:p>
        </p:txBody>
      </p:sp>
      <p:grpSp>
        <p:nvGrpSpPr>
          <p:cNvPr id="7" name="Group 7"/>
          <p:cNvGrpSpPr/>
          <p:nvPr/>
        </p:nvGrpSpPr>
        <p:grpSpPr>
          <a:xfrm>
            <a:off x="15859155" y="0"/>
            <a:ext cx="1562612" cy="1673225"/>
            <a:chOff x="0" y="0"/>
            <a:chExt cx="2083482" cy="2230967"/>
          </a:xfrm>
        </p:grpSpPr>
        <p:grpSp>
          <p:nvGrpSpPr>
            <p:cNvPr id="8" name="Group 8"/>
            <p:cNvGrpSpPr/>
            <p:nvPr/>
          </p:nvGrpSpPr>
          <p:grpSpPr>
            <a:xfrm>
              <a:off x="75599" y="0"/>
              <a:ext cx="1932284" cy="2230967"/>
              <a:chOff x="0" y="0"/>
              <a:chExt cx="703982" cy="812800"/>
            </a:xfrm>
          </p:grpSpPr>
          <p:sp>
            <p:nvSpPr>
              <p:cNvPr id="9" name="Freeform 9"/>
              <p:cNvSpPr/>
              <p:nvPr/>
            </p:nvSpPr>
            <p:spPr>
              <a:xfrm>
                <a:off x="0" y="0"/>
                <a:ext cx="703982" cy="812800"/>
              </a:xfrm>
              <a:custGeom>
                <a:avLst/>
                <a:gdLst/>
                <a:ahLst/>
                <a:cxnLst/>
                <a:rect l="l" t="t" r="r" b="b"/>
                <a:pathLst>
                  <a:path w="703982" h="812800">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txBody>
              <a:bodyPr/>
              <a:lstStyle/>
              <a:p>
                <a:endParaRPr lang="en-GB"/>
              </a:p>
            </p:txBody>
          </p:sp>
          <p:sp>
            <p:nvSpPr>
              <p:cNvPr id="10" name="TextBox 10"/>
              <p:cNvSpPr txBox="1"/>
              <p:nvPr/>
            </p:nvSpPr>
            <p:spPr>
              <a:xfrm>
                <a:off x="0" y="-47625"/>
                <a:ext cx="703982" cy="733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0" y="437582"/>
              <a:ext cx="2083482" cy="1241504"/>
            </a:xfrm>
            <a:prstGeom prst="rect">
              <a:avLst/>
            </a:prstGeom>
          </p:spPr>
          <p:txBody>
            <a:bodyPr lIns="0" tIns="0" rIns="0" bIns="0" rtlCol="0" anchor="t">
              <a:spAutoFit/>
            </a:bodyPr>
            <a:lstStyle/>
            <a:p>
              <a:pPr algn="ctr">
                <a:lnSpc>
                  <a:spcPts val="7805"/>
                </a:lnSpc>
              </a:pPr>
              <a:r>
                <a:rPr lang="en-US" sz="5575">
                  <a:solidFill>
                    <a:srgbClr val="000000"/>
                  </a:solidFill>
                  <a:latin typeface="Open Sans Bold"/>
                  <a:ea typeface="Open Sans Bold"/>
                  <a:cs typeface="Open Sans Bold"/>
                  <a:sym typeface="Open Sans Bold"/>
                </a:rPr>
                <a:t>19</a:t>
              </a:r>
            </a:p>
          </p:txBody>
        </p:sp>
      </p:grpSp>
      <p:sp>
        <p:nvSpPr>
          <p:cNvPr id="12" name="Freeform 12"/>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a:off x="322147" y="2981825"/>
            <a:ext cx="10761598" cy="4506419"/>
          </a:xfrm>
          <a:custGeom>
            <a:avLst/>
            <a:gdLst/>
            <a:ahLst/>
            <a:cxnLst/>
            <a:rect l="l" t="t" r="r" b="b"/>
            <a:pathLst>
              <a:path w="10761598" h="4506419">
                <a:moveTo>
                  <a:pt x="0" y="0"/>
                </a:moveTo>
                <a:lnTo>
                  <a:pt x="10761598" y="0"/>
                </a:lnTo>
                <a:lnTo>
                  <a:pt x="10761598" y="4506419"/>
                </a:lnTo>
                <a:lnTo>
                  <a:pt x="0" y="4506419"/>
                </a:lnTo>
                <a:lnTo>
                  <a:pt x="0" y="0"/>
                </a:lnTo>
                <a:close/>
              </a:path>
            </a:pathLst>
          </a:custGeom>
          <a:blipFill>
            <a:blip r:embed="rId6"/>
            <a:stretch>
              <a:fillRect/>
            </a:stretch>
          </a:blipFill>
        </p:spPr>
        <p:txBody>
          <a:bodyPr/>
          <a:lstStyle/>
          <a:p>
            <a:endParaRPr lang="en-GB"/>
          </a:p>
        </p:txBody>
      </p:sp>
      <p:sp>
        <p:nvSpPr>
          <p:cNvPr id="14" name="Freeform 14"/>
          <p:cNvSpPr/>
          <p:nvPr/>
        </p:nvSpPr>
        <p:spPr>
          <a:xfrm>
            <a:off x="8684069" y="5235035"/>
            <a:ext cx="3086100" cy="3086100"/>
          </a:xfrm>
          <a:custGeom>
            <a:avLst/>
            <a:gdLst/>
            <a:ahLst/>
            <a:cxnLst/>
            <a:rect l="l" t="t" r="r" b="b"/>
            <a:pathLst>
              <a:path w="3086100" h="3086100">
                <a:moveTo>
                  <a:pt x="0" y="0"/>
                </a:moveTo>
                <a:lnTo>
                  <a:pt x="3086100" y="0"/>
                </a:lnTo>
                <a:lnTo>
                  <a:pt x="3086100" y="3086100"/>
                </a:lnTo>
                <a:lnTo>
                  <a:pt x="0" y="3086100"/>
                </a:lnTo>
                <a:lnTo>
                  <a:pt x="0" y="0"/>
                </a:lnTo>
                <a:close/>
              </a:path>
            </a:pathLst>
          </a:custGeom>
          <a:blipFill>
            <a:blip r:embed="rId7"/>
            <a:stretch>
              <a:fillRect/>
            </a:stretch>
          </a:blipFill>
        </p:spPr>
        <p:txBody>
          <a:bodyPr/>
          <a:lstStyle/>
          <a:p>
            <a:endParaRPr lang="en-GB"/>
          </a:p>
        </p:txBody>
      </p:sp>
      <p:sp>
        <p:nvSpPr>
          <p:cNvPr id="15" name="TextBox 15"/>
          <p:cNvSpPr txBox="1"/>
          <p:nvPr/>
        </p:nvSpPr>
        <p:spPr>
          <a:xfrm>
            <a:off x="11282128" y="2490653"/>
            <a:ext cx="6789837" cy="887095"/>
          </a:xfrm>
          <a:prstGeom prst="rect">
            <a:avLst/>
          </a:prstGeom>
        </p:spPr>
        <p:txBody>
          <a:bodyPr lIns="0" tIns="0" rIns="0" bIns="0" rtlCol="0" anchor="t">
            <a:spAutoFit/>
          </a:bodyPr>
          <a:lstStyle/>
          <a:p>
            <a:pPr algn="ctr">
              <a:lnSpc>
                <a:spcPts val="7279"/>
              </a:lnSpc>
            </a:pPr>
            <a:r>
              <a:rPr lang="en-US" sz="5199">
                <a:solidFill>
                  <a:srgbClr val="000000"/>
                </a:solidFill>
                <a:latin typeface="Canva Sans Bold"/>
                <a:ea typeface="Canva Sans Bold"/>
                <a:cs typeface="Canva Sans Bold"/>
                <a:sym typeface="Canva Sans Bold"/>
              </a:rPr>
              <a:t>Go to www.slido.com</a:t>
            </a:r>
          </a:p>
        </p:txBody>
      </p:sp>
      <p:sp>
        <p:nvSpPr>
          <p:cNvPr id="16" name="TextBox 16"/>
          <p:cNvSpPr txBox="1"/>
          <p:nvPr/>
        </p:nvSpPr>
        <p:spPr>
          <a:xfrm>
            <a:off x="12032760" y="3549198"/>
            <a:ext cx="5288573" cy="2734945"/>
          </a:xfrm>
          <a:prstGeom prst="rect">
            <a:avLst/>
          </a:prstGeom>
        </p:spPr>
        <p:txBody>
          <a:bodyPr lIns="0" tIns="0" rIns="0" bIns="0" rtlCol="0" anchor="t">
            <a:spAutoFit/>
          </a:bodyPr>
          <a:lstStyle/>
          <a:p>
            <a:pPr algn="ctr">
              <a:lnSpc>
                <a:spcPts val="7279"/>
              </a:lnSpc>
            </a:pPr>
            <a:r>
              <a:rPr lang="en-US" sz="5199">
                <a:solidFill>
                  <a:srgbClr val="000000"/>
                </a:solidFill>
                <a:latin typeface="Canva Sans Bold"/>
                <a:ea typeface="Canva Sans Bold"/>
                <a:cs typeface="Canva Sans Bold"/>
                <a:sym typeface="Canva Sans Bold"/>
              </a:rPr>
              <a:t>As a participant put in the code #3660274</a:t>
            </a:r>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4554977" y="3748035"/>
            <a:ext cx="11627497" cy="2514704"/>
          </a:xfrm>
          <a:prstGeom prst="rect">
            <a:avLst/>
          </a:prstGeom>
        </p:spPr>
        <p:txBody>
          <a:bodyPr lIns="0" tIns="0" rIns="0" bIns="0" rtlCol="0" anchor="t">
            <a:spAutoFit/>
          </a:bodyPr>
          <a:lstStyle/>
          <a:p>
            <a:pPr algn="ctr">
              <a:lnSpc>
                <a:spcPts val="20573"/>
              </a:lnSpc>
            </a:pPr>
            <a:r>
              <a:rPr lang="en-US" sz="14695">
                <a:solidFill>
                  <a:srgbClr val="000000"/>
                </a:solidFill>
                <a:latin typeface="Alatsi"/>
                <a:ea typeface="Alatsi"/>
                <a:cs typeface="Alatsi"/>
                <a:sym typeface="Alatsi"/>
              </a:rPr>
              <a:t>THANK YOU</a:t>
            </a:r>
          </a:p>
        </p:txBody>
      </p:sp>
      <p:sp>
        <p:nvSpPr>
          <p:cNvPr id="3" name="TextBox 3"/>
          <p:cNvSpPr txBox="1"/>
          <p:nvPr/>
        </p:nvSpPr>
        <p:spPr>
          <a:xfrm>
            <a:off x="6927671" y="1846941"/>
            <a:ext cx="6882108" cy="533299"/>
          </a:xfrm>
          <a:prstGeom prst="rect">
            <a:avLst/>
          </a:prstGeom>
        </p:spPr>
        <p:txBody>
          <a:bodyPr lIns="0" tIns="0" rIns="0" bIns="0" rtlCol="0" anchor="t">
            <a:spAutoFit/>
          </a:bodyPr>
          <a:lstStyle/>
          <a:p>
            <a:pPr algn="ctr">
              <a:lnSpc>
                <a:spcPts val="4376"/>
              </a:lnSpc>
            </a:pPr>
            <a:r>
              <a:rPr lang="en-US" sz="3126">
                <a:solidFill>
                  <a:srgbClr val="000000"/>
                </a:solidFill>
                <a:latin typeface="Alatsi"/>
                <a:ea typeface="Alatsi"/>
                <a:cs typeface="Alatsi"/>
                <a:sym typeface="Alatsi"/>
              </a:rPr>
              <a:t>NVCO Survey 2023</a:t>
            </a:r>
          </a:p>
        </p:txBody>
      </p:sp>
      <p:grpSp>
        <p:nvGrpSpPr>
          <p:cNvPr id="4" name="Group 4"/>
          <p:cNvGrpSpPr/>
          <p:nvPr/>
        </p:nvGrpSpPr>
        <p:grpSpPr>
          <a:xfrm>
            <a:off x="-31071" y="0"/>
            <a:ext cx="4239083" cy="10287000"/>
            <a:chOff x="0" y="0"/>
            <a:chExt cx="5652111" cy="13716000"/>
          </a:xfrm>
        </p:grpSpPr>
        <p:grpSp>
          <p:nvGrpSpPr>
            <p:cNvPr id="5" name="Group 5"/>
            <p:cNvGrpSpPr/>
            <p:nvPr/>
          </p:nvGrpSpPr>
          <p:grpSpPr>
            <a:xfrm>
              <a:off x="2826056" y="0"/>
              <a:ext cx="2826056" cy="13716000"/>
              <a:chOff x="0" y="0"/>
              <a:chExt cx="558233" cy="2709333"/>
            </a:xfrm>
          </p:grpSpPr>
          <p:sp>
            <p:nvSpPr>
              <p:cNvPr id="6" name="Freeform 6"/>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E9E0D9"/>
              </a:solidFill>
            </p:spPr>
            <p:txBody>
              <a:bodyPr/>
              <a:lstStyle/>
              <a:p>
                <a:endParaRPr lang="en-GB"/>
              </a:p>
            </p:txBody>
          </p:sp>
          <p:sp>
            <p:nvSpPr>
              <p:cNvPr id="7" name="TextBox 7"/>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413028" y="0"/>
              <a:ext cx="2826056" cy="13716000"/>
              <a:chOff x="0" y="0"/>
              <a:chExt cx="558233" cy="2709333"/>
            </a:xfrm>
          </p:grpSpPr>
          <p:sp>
            <p:nvSpPr>
              <p:cNvPr id="9" name="Freeform 9"/>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9FC3D0"/>
              </a:solidFill>
            </p:spPr>
            <p:txBody>
              <a:bodyPr/>
              <a:lstStyle/>
              <a:p>
                <a:endParaRPr lang="en-GB"/>
              </a:p>
            </p:txBody>
          </p:sp>
          <p:sp>
            <p:nvSpPr>
              <p:cNvPr id="10" name="TextBox 10"/>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0" y="0"/>
              <a:ext cx="2826056" cy="13716000"/>
              <a:chOff x="0" y="0"/>
              <a:chExt cx="558233" cy="2709333"/>
            </a:xfrm>
          </p:grpSpPr>
          <p:sp>
            <p:nvSpPr>
              <p:cNvPr id="12" name="Freeform 12"/>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E9C7C6"/>
              </a:solidFill>
            </p:spPr>
            <p:txBody>
              <a:bodyPr/>
              <a:lstStyle/>
              <a:p>
                <a:endParaRPr lang="en-GB"/>
              </a:p>
            </p:txBody>
          </p:sp>
          <p:sp>
            <p:nvSpPr>
              <p:cNvPr id="13" name="TextBox 13"/>
              <p:cNvSpPr txBox="1"/>
              <p:nvPr/>
            </p:nvSpPr>
            <p:spPr>
              <a:xfrm>
                <a:off x="0" y="-47625"/>
                <a:ext cx="558233" cy="2756958"/>
              </a:xfrm>
              <a:prstGeom prst="rect">
                <a:avLst/>
              </a:prstGeom>
            </p:spPr>
            <p:txBody>
              <a:bodyPr lIns="50800" tIns="50800" rIns="50800" bIns="50800" rtlCol="0" anchor="ctr"/>
              <a:lstStyle/>
              <a:p>
                <a:pPr algn="ctr">
                  <a:lnSpc>
                    <a:spcPts val="2659"/>
                  </a:lnSpc>
                </a:pPr>
                <a:endParaRPr/>
              </a:p>
            </p:txBody>
          </p:sp>
        </p:grpSp>
      </p:grpSp>
      <p:sp>
        <p:nvSpPr>
          <p:cNvPr id="14" name="Freeform 14"/>
          <p:cNvSpPr/>
          <p:nvPr/>
        </p:nvSpPr>
        <p:spPr>
          <a:xfrm>
            <a:off x="12412831" y="8026211"/>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a:off x="11413653" y="-573693"/>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22"/>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1362</TotalTime>
  <Words>691</Words>
  <Application>Microsoft Office PowerPoint</Application>
  <PresentationFormat>Custom</PresentationFormat>
  <Paragraphs>112</Paragraphs>
  <Slides>22</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Alatsi</vt:lpstr>
      <vt:lpstr>Open Sans Bold</vt:lpstr>
      <vt:lpstr>Calibri</vt:lpstr>
      <vt:lpstr>Arial</vt:lpstr>
      <vt:lpstr>Canva Sans Bold</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NVCO Survey 2023 Student Volunteering</dc:title>
  <dc:creator>Gillian Lewis</dc:creator>
  <cp:lastModifiedBy>Gillian Lewis</cp:lastModifiedBy>
  <cp:revision>3</cp:revision>
  <dcterms:created xsi:type="dcterms:W3CDTF">2006-08-16T00:00:00Z</dcterms:created>
  <dcterms:modified xsi:type="dcterms:W3CDTF">2024-07-17T14:04:53Z</dcterms:modified>
  <dc:identifier>DAGLGcb6u_k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2AFF1B30-3D97-4B19-B1E7-5C6215971665</vt:lpwstr>
  </property>
  <property fmtid="{D5CDD505-2E9C-101B-9397-08002B2CF9AE}" pid="3" name="ArticulatePath">
    <vt:lpwstr>NVCO Survey 2023 Student Volunteering</vt:lpwstr>
  </property>
</Properties>
</file>