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8288000" cy="10287000"/>
  <p:notesSz cx="6858000" cy="9144000"/>
  <p:embeddedFontLst>
    <p:embeddedFont>
      <p:font typeface="Brockmann Semi-Bold" charset="1" panose="00000000000000000000"/>
      <p:regular r:id="rId42"/>
    </p:embeddedFont>
    <p:embeddedFont>
      <p:font typeface="Open Sans" charset="1" panose="00000000000000000000"/>
      <p:regular r:id="rId43"/>
    </p:embeddedFont>
    <p:embeddedFont>
      <p:font typeface="Brockmann Bold" charset="1" panose="00000000000000000000"/>
      <p:regular r:id="rId44"/>
    </p:embeddedFont>
    <p:embeddedFont>
      <p:font typeface="Open Sans Bold" charset="1" panose="0000000000000000000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6.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www.subu.org.uk/SMM" TargetMode="External" Type="http://schemas.openxmlformats.org/officeDocument/2006/relationships/hyperlink"/><Relationship Id="rId4" Target="../media/image17.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3.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7.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8.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9.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0.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1.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2.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3.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4.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3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6.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7.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8.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9.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0.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2094158" y="2073958"/>
            <a:ext cx="14099683" cy="5512904"/>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7186703" y="6611914"/>
            <a:ext cx="3914594" cy="1016047"/>
          </a:xfrm>
          <a:prstGeom prst="rect">
            <a:avLst/>
          </a:prstGeom>
        </p:spPr>
        <p:txBody>
          <a:bodyPr anchor="t" rtlCol="false" tIns="0" lIns="0" bIns="0" rIns="0">
            <a:spAutoFit/>
          </a:bodyPr>
          <a:lstStyle/>
          <a:p>
            <a:pPr algn="ctr">
              <a:lnSpc>
                <a:spcPts val="8370"/>
              </a:lnSpc>
            </a:pPr>
            <a:r>
              <a:rPr lang="en-US" b="true" sz="5979">
                <a:solidFill>
                  <a:srgbClr val="FFFFFF"/>
                </a:solidFill>
                <a:latin typeface="Brockmann Semi-Bold"/>
                <a:ea typeface="Brockmann Semi-Bold"/>
                <a:cs typeface="Brockmann Semi-Bold"/>
                <a:sym typeface="Brockmann Semi-Bold"/>
              </a:rPr>
              <a:t>DATE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59309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Voting shall take place via zoom polls during the meeting.</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All </a:t>
            </a:r>
            <a:r>
              <a:rPr lang="en-US" sz="2499">
                <a:solidFill>
                  <a:srgbClr val="002E5D"/>
                </a:solidFill>
                <a:latin typeface="Open Sans"/>
                <a:ea typeface="Open Sans"/>
                <a:cs typeface="Open Sans"/>
                <a:sym typeface="Open Sans"/>
              </a:rPr>
              <a:t>Student Members' are eligible to vote.</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All votes require a simple majority to pass.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During the meeting, we will announce whether it is likely that an item has passed by adding together the votes submitted during the meeting and those submitted via proxy.</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After the meeting, all votes will be ratified to ensure no duplicate votes were made, and to ensure that no v</a:t>
            </a:r>
            <a:r>
              <a:rPr lang="en-US" sz="2499">
                <a:solidFill>
                  <a:srgbClr val="002E5D"/>
                </a:solidFill>
                <a:latin typeface="Open Sans"/>
                <a:ea typeface="Open Sans"/>
                <a:cs typeface="Open Sans"/>
                <a:sym typeface="Open Sans"/>
              </a:rPr>
              <a:t>ot</a:t>
            </a:r>
            <a:r>
              <a:rPr lang="en-US" sz="2499">
                <a:solidFill>
                  <a:srgbClr val="002E5D"/>
                </a:solidFill>
                <a:latin typeface="Open Sans"/>
                <a:ea typeface="Open Sans"/>
                <a:cs typeface="Open Sans"/>
                <a:sym typeface="Open Sans"/>
              </a:rPr>
              <a:t>es</a:t>
            </a:r>
            <a:r>
              <a:rPr lang="en-US" sz="2499">
                <a:solidFill>
                  <a:srgbClr val="002E5D"/>
                </a:solidFill>
                <a:latin typeface="Open Sans"/>
                <a:ea typeface="Open Sans"/>
                <a:cs typeface="Open Sans"/>
                <a:sym typeface="Open Sans"/>
              </a:rPr>
              <a:t> were submitted by non-members.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If</a:t>
            </a:r>
            <a:r>
              <a:rPr lang="en-US" sz="2499">
                <a:solidFill>
                  <a:srgbClr val="002E5D"/>
                </a:solidFill>
                <a:latin typeface="Open Sans"/>
                <a:ea typeface="Open Sans"/>
                <a:cs typeface="Open Sans"/>
                <a:sym typeface="Open Sans"/>
              </a:rPr>
              <a:t> a member is found to have voted via proxy and during the meeting, then only the vote cast during the meeting will be valid.</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The result of voting will be announced via email within 24 hours of the meeting taking place.</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Voting</a:t>
            </a:r>
          </a:p>
        </p:txBody>
      </p:sp>
    </p:spTree>
  </p:cSld>
  <p:clrMapOvr>
    <a:masterClrMapping/>
  </p:clrMapOvr>
  <p:transition spd="slow">
    <p:push dir="l"/>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2094158" y="2143240"/>
            <a:ext cx="14099683" cy="5755341"/>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22733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You can find the minutes of the previous</a:t>
            </a:r>
            <a:r>
              <a:rPr lang="en-US" sz="2499">
                <a:solidFill>
                  <a:srgbClr val="002E5D"/>
                </a:solidFill>
                <a:latin typeface="Open Sans"/>
                <a:ea typeface="Open Sans"/>
                <a:cs typeface="Open Sans"/>
                <a:sym typeface="Open Sans"/>
              </a:rPr>
              <a:t> </a:t>
            </a:r>
            <a:r>
              <a:rPr lang="en-US" sz="2499">
                <a:solidFill>
                  <a:srgbClr val="002E5D"/>
                </a:solidFill>
                <a:latin typeface="Open Sans"/>
                <a:ea typeface="Open Sans"/>
                <a:cs typeface="Open Sans"/>
                <a:sym typeface="Open Sans"/>
              </a:rPr>
              <a:t>Student Members' meeting at </a:t>
            </a:r>
            <a:r>
              <a:rPr lang="en-US" sz="2499" u="sng">
                <a:solidFill>
                  <a:srgbClr val="002E5D"/>
                </a:solidFill>
                <a:latin typeface="Open Sans"/>
                <a:ea typeface="Open Sans"/>
                <a:cs typeface="Open Sans"/>
                <a:sym typeface="Open Sans"/>
                <a:hlinkClick r:id="rId3" tooltip="http://www.subu.org.uk/SMM"/>
              </a:rPr>
              <a:t>subu.org.uk/SMM</a:t>
            </a:r>
            <a:r>
              <a:rPr lang="en-US" sz="2499">
                <a:solidFill>
                  <a:srgbClr val="002E5D"/>
                </a:solidFill>
                <a:latin typeface="Open Sans"/>
                <a:ea typeface="Open Sans"/>
                <a:cs typeface="Open Sans"/>
                <a:sym typeface="Open Sans"/>
              </a:rPr>
              <a:t> </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Y</a:t>
            </a:r>
            <a:r>
              <a:rPr lang="en-US" sz="2499">
                <a:solidFill>
                  <a:srgbClr val="002E5D"/>
                </a:solidFill>
                <a:latin typeface="Open Sans"/>
                <a:ea typeface="Open Sans"/>
                <a:cs typeface="Open Sans"/>
                <a:sym typeface="Open Sans"/>
              </a:rPr>
              <a:t>ou are now asked to have a look through the minutes of the previous meeting and vote as to whether to approve or reject the minutes. You can also abstain from voting.</a:t>
            </a:r>
          </a:p>
        </p:txBody>
      </p:sp>
      <p:pic>
        <p:nvPicPr>
          <p:cNvPr name="Picture 5" id="5"/>
          <p:cNvPicPr>
            <a:picLocks noChangeAspect="true"/>
          </p:cNvPicPr>
          <p:nvPr/>
        </p:nvPicPr>
        <p:blipFill>
          <a:blip r:embed="rId4"/>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Minutes of the Previous Meeting</a:t>
            </a:r>
          </a:p>
        </p:txBody>
      </p:sp>
    </p:spTree>
  </p:cSld>
  <p:clrMapOvr>
    <a:masterClrMapping/>
  </p:clrMapOvr>
  <p:transition spd="slow">
    <p:push dir="l"/>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2640235" y="2048861"/>
            <a:ext cx="13007528" cy="5944099"/>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6845301"/>
          </a:xfrm>
          <a:prstGeom prst="rect">
            <a:avLst/>
          </a:prstGeom>
        </p:spPr>
        <p:txBody>
          <a:bodyPr anchor="t" rtlCol="false" tIns="0" lIns="0" bIns="0" rIns="0">
            <a:spAutoFit/>
          </a:bodyPr>
          <a:lstStyle/>
          <a:p>
            <a:pPr algn="l">
              <a:lnSpc>
                <a:spcPts val="3624"/>
              </a:lnSpc>
            </a:pPr>
            <a:r>
              <a:rPr lang="en-US" sz="2499" spc="-2">
                <a:solidFill>
                  <a:srgbClr val="002E5D"/>
                </a:solidFill>
                <a:latin typeface="Open Sans"/>
                <a:ea typeface="Open Sans"/>
                <a:cs typeface="Open Sans"/>
                <a:sym typeface="Open Sans"/>
              </a:rPr>
              <a:t>Update</a:t>
            </a:r>
            <a:r>
              <a:rPr lang="en-US" sz="2499" spc="-2">
                <a:solidFill>
                  <a:srgbClr val="002E5D"/>
                </a:solidFill>
                <a:latin typeface="Open Sans"/>
                <a:ea typeface="Open Sans"/>
                <a:cs typeface="Open Sans"/>
                <a:sym typeface="Open Sans"/>
              </a:rPr>
              <a:t> since last Meeting (May 2024)</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In July and October 2024, the Trustees met with a focus on developing and finalising the organisation's strategy and values. This included the recruitment of several new trustees, both lay and student.</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Additionally, work commenced in June 2024 to action the recommendations from the Finance Governance review, forming a long term project that the trustees will be updated on regularly.</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In March 2025, the Trustees focused on SUBU’s financial audit and the positive outcomes around this. Time was also spent discussing a new finance strategy to ensure the organisation is able to provide the best service to students in a sustainable way.</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Items also included further updates around a governance review conducted in August 2025, with staff actioning 20 of the 40 recommendations by that point.</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Trustee Board Update</a:t>
            </a:r>
          </a:p>
        </p:txBody>
      </p:sp>
    </p:spTree>
  </p:cSld>
  <p:clrMapOvr>
    <a:masterClrMapping/>
  </p:clrMapOvr>
  <p:transition spd="slow">
    <p:push dir="l"/>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1707965"/>
            <a:ext cx="10672574" cy="63881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SUBU’s trading subsidiary, Feelprime, was also a topic of discussion at this meeting with a streamling of the schedule and its board approved, to provide a more focused oversight of the commercial side of the organisation.</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In May 2025, Trustees were asked to approve the direction of the upcoming academic years budget and a paper was approved for the incepton of a Deputy CEO. Additionally, the NUS UK affiliation was discussed and a number of policies were reviewed alongside the risk register.</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In July 2025, the budget was approved by the Trustees as well as new organisational strategy and performance indicators. An item around university engagement with SUBU’s governance was approved and updates around commercial services and the new years Board schedule was finalised.</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2640235" y="3203560"/>
            <a:ext cx="13007528" cy="3634701"/>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41021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S</a:t>
            </a:r>
            <a:r>
              <a:rPr lang="en-US" sz="2499" spc="-2">
                <a:solidFill>
                  <a:srgbClr val="002E5D"/>
                </a:solidFill>
                <a:latin typeface="Open Sans"/>
                <a:ea typeface="Open Sans"/>
                <a:cs typeface="Open Sans"/>
                <a:sym typeface="Open Sans"/>
              </a:rPr>
              <a:t>UBU</a:t>
            </a:r>
            <a:r>
              <a:rPr lang="en-US" sz="2499" spc="-2">
                <a:solidFill>
                  <a:srgbClr val="002E5D"/>
                </a:solidFill>
                <a:latin typeface="Open Sans"/>
                <a:ea typeface="Open Sans"/>
                <a:cs typeface="Open Sans"/>
                <a:sym typeface="Open Sans"/>
              </a:rPr>
              <a:t> is here to be</a:t>
            </a:r>
            <a:r>
              <a:rPr lang="en-US" sz="2499" spc="-2">
                <a:solidFill>
                  <a:srgbClr val="002E5D"/>
                </a:solidFill>
                <a:latin typeface="Open Sans"/>
                <a:ea typeface="Open Sans"/>
                <a:cs typeface="Open Sans"/>
                <a:sym typeface="Open Sans"/>
              </a:rPr>
              <a:t>nefit its members by promoting the interests and welfare o</a:t>
            </a:r>
            <a:r>
              <a:rPr lang="en-US" sz="2499" spc="-2">
                <a:solidFill>
                  <a:srgbClr val="002E5D"/>
                </a:solidFill>
                <a:latin typeface="Open Sans"/>
                <a:ea typeface="Open Sans"/>
                <a:cs typeface="Open Sans"/>
                <a:sym typeface="Open Sans"/>
              </a:rPr>
              <a:t>f s</a:t>
            </a:r>
            <a:r>
              <a:rPr lang="en-US" sz="2499" spc="-2">
                <a:solidFill>
                  <a:srgbClr val="002E5D"/>
                </a:solidFill>
                <a:latin typeface="Open Sans"/>
                <a:ea typeface="Open Sans"/>
                <a:cs typeface="Open Sans"/>
                <a:sym typeface="Open Sans"/>
              </a:rPr>
              <a:t>tudents, being the recognised representative channel between students and BU, and providing social, c</a:t>
            </a:r>
            <a:r>
              <a:rPr lang="en-US" sz="2499" spc="-2" u="none">
                <a:solidFill>
                  <a:srgbClr val="002E5D"/>
                </a:solidFill>
                <a:latin typeface="Open Sans"/>
                <a:ea typeface="Open Sans"/>
                <a:cs typeface="Open Sans"/>
                <a:sym typeface="Open Sans"/>
              </a:rPr>
              <a:t>ultur</a:t>
            </a:r>
            <a:r>
              <a:rPr lang="en-US" sz="2499" spc="-2">
                <a:solidFill>
                  <a:srgbClr val="002E5D"/>
                </a:solidFill>
                <a:latin typeface="Open Sans"/>
                <a:ea typeface="Open Sans"/>
                <a:cs typeface="Open Sans"/>
                <a:sym typeface="Open Sans"/>
              </a:rPr>
              <a:t>al, sporting and recreational activities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Each year SUBU presents its annual accounts to its Student Members, in line with the Education Act 1994</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This is an opportunity for our members to find out more about where the Union is spending its money</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period that is covered is from 1ˢᵗ August 2024 to 31ˢᵗ July 2025.</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50165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What</a:t>
            </a:r>
            <a:r>
              <a:rPr lang="en-US" sz="2499" spc="-2">
                <a:solidFill>
                  <a:srgbClr val="002E5D"/>
                </a:solidFill>
                <a:latin typeface="Open Sans"/>
                <a:ea typeface="Open Sans"/>
                <a:cs typeface="Open Sans"/>
                <a:sym typeface="Open Sans"/>
              </a:rPr>
              <a:t> is an audit? </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A quali</a:t>
            </a:r>
            <a:r>
              <a:rPr lang="en-US" sz="2499" spc="-2">
                <a:solidFill>
                  <a:srgbClr val="002E5D"/>
                </a:solidFill>
                <a:latin typeface="Open Sans"/>
                <a:ea typeface="Open Sans"/>
                <a:cs typeface="Open Sans"/>
                <a:sym typeface="Open Sans"/>
              </a:rPr>
              <a:t>fied accountant will review our accounts and confirm if our accounts offer a true and fair picture o</a:t>
            </a:r>
            <a:r>
              <a:rPr lang="en-US" sz="2499" spc="-2">
                <a:solidFill>
                  <a:srgbClr val="002E5D"/>
                </a:solidFill>
                <a:latin typeface="Open Sans"/>
                <a:ea typeface="Open Sans"/>
                <a:cs typeface="Open Sans"/>
                <a:sym typeface="Open Sans"/>
              </a:rPr>
              <a:t>f o</a:t>
            </a:r>
            <a:r>
              <a:rPr lang="en-US" sz="2499" spc="-2">
                <a:solidFill>
                  <a:srgbClr val="002E5D"/>
                </a:solidFill>
                <a:latin typeface="Open Sans"/>
                <a:ea typeface="Open Sans"/>
                <a:cs typeface="Open Sans"/>
                <a:sym typeface="Open Sans"/>
              </a:rPr>
              <a:t>ur finances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We are obliged to report on our accounts to Companies House and the Charity Commission</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Ex</a:t>
            </a:r>
            <a:r>
              <a:rPr lang="en-US" sz="2499" spc="-2" u="none">
                <a:solidFill>
                  <a:srgbClr val="002E5D"/>
                </a:solidFill>
                <a:latin typeface="Open Sans"/>
                <a:ea typeface="Open Sans"/>
                <a:cs typeface="Open Sans"/>
                <a:sym typeface="Open Sans"/>
              </a:rPr>
              <a:t>tern</a:t>
            </a:r>
            <a:r>
              <a:rPr lang="en-US" sz="2499" spc="-2">
                <a:solidFill>
                  <a:srgbClr val="002E5D"/>
                </a:solidFill>
                <a:latin typeface="Open Sans"/>
                <a:ea typeface="Open Sans"/>
                <a:cs typeface="Open Sans"/>
                <a:sym typeface="Open Sans"/>
              </a:rPr>
              <a:t>al auditors are appointed each year, Griffin Chartered Accountants were our auditors for 2023/24.</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Draft audited accounts are sent to Trustee Board for approval, then they come here! </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It is important that you the Students have sight of how SUBU's finances are managed and controlled.</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63881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SUBU</a:t>
            </a:r>
            <a:r>
              <a:rPr lang="en-US" sz="2499" spc="-2">
                <a:solidFill>
                  <a:srgbClr val="002E5D"/>
                </a:solidFill>
                <a:latin typeface="Open Sans"/>
                <a:ea typeface="Open Sans"/>
                <a:cs typeface="Open Sans"/>
                <a:sym typeface="Open Sans"/>
              </a:rPr>
              <a:t> is funded from income from the trading subsidiary, Feelprime Lim</a:t>
            </a:r>
            <a:r>
              <a:rPr lang="en-US" sz="2499" spc="-2">
                <a:solidFill>
                  <a:srgbClr val="002E5D"/>
                </a:solidFill>
                <a:latin typeface="Open Sans"/>
                <a:ea typeface="Open Sans"/>
                <a:cs typeface="Open Sans"/>
                <a:sym typeface="Open Sans"/>
              </a:rPr>
              <a:t>ited (The Old Fire Station plus the Summer Ball), and the Student Union’s bar, café and shop facilities alongside the Block Grant provided by Bournemouth University. </a:t>
            </a:r>
          </a:p>
          <a:p>
            <a:pPr algn="l">
              <a:lnSpc>
                <a:spcPts val="3624"/>
              </a:lnSpc>
            </a:pP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Block grant from Bournemouth University o</a:t>
            </a:r>
            <a:r>
              <a:rPr lang="en-US" sz="2499" spc="-2">
                <a:solidFill>
                  <a:srgbClr val="002E5D"/>
                </a:solidFill>
                <a:latin typeface="Open Sans"/>
                <a:ea typeface="Open Sans"/>
                <a:cs typeface="Open Sans"/>
                <a:sym typeface="Open Sans"/>
              </a:rPr>
              <a:t>f £1.188 million</a:t>
            </a:r>
            <a:r>
              <a:rPr lang="en-US" sz="2499" spc="-2">
                <a:solidFill>
                  <a:srgbClr val="002E5D"/>
                </a:solidFill>
                <a:latin typeface="Open Sans"/>
                <a:ea typeface="Open Sans"/>
                <a:cs typeface="Open Sans"/>
                <a:sym typeface="Open Sans"/>
              </a:rPr>
              <a:t> in 2024/25 (2024: £1.25 million) and alongside rent and service-free occupation of Bournemouth University facilities supports SUBU in achieving its various activities.</a:t>
            </a:r>
          </a:p>
          <a:p>
            <a:pPr algn="l">
              <a:lnSpc>
                <a:spcPts val="3624"/>
              </a:lnSpc>
            </a:pP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As 31 July 2025, the Group, composed of </a:t>
            </a:r>
            <a:r>
              <a:rPr lang="en-US" sz="2499" spc="-2" u="none">
                <a:solidFill>
                  <a:srgbClr val="002E5D"/>
                </a:solidFill>
                <a:latin typeface="Open Sans"/>
                <a:ea typeface="Open Sans"/>
                <a:cs typeface="Open Sans"/>
                <a:sym typeface="Open Sans"/>
              </a:rPr>
              <a:t>the</a:t>
            </a:r>
            <a:r>
              <a:rPr lang="en-US" sz="2499" spc="-2">
                <a:solidFill>
                  <a:srgbClr val="002E5D"/>
                </a:solidFill>
                <a:latin typeface="Open Sans"/>
                <a:ea typeface="Open Sans"/>
                <a:cs typeface="Open Sans"/>
                <a:sym typeface="Open Sans"/>
              </a:rPr>
              <a:t> Student’s Union at BU Limited and Feelprime Limited had generated £4,190,467 of income by way of grants and trading income which is an increase from 2024's £4,384,396. </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59309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The Student Members' meeting is a democratic forum, where all Student Members are entitled to vote and participate.</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It is a safe space for students to have healthy discussions. It’s incredibly important for students to be focused on discussing the ideas and not criticizing or personally attacking individuals. </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Everyone has an equal viewpoint </a:t>
            </a:r>
            <a:r>
              <a:rPr lang="en-US" sz="2499">
                <a:solidFill>
                  <a:srgbClr val="002E5D"/>
                </a:solidFill>
                <a:latin typeface="Open Sans"/>
                <a:ea typeface="Open Sans"/>
                <a:cs typeface="Open Sans"/>
                <a:sym typeface="Open Sans"/>
              </a:rPr>
              <a:t>and is entitled to their opinion.</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The Chair has the right to remove any student, observer, or staff member, as they see fit. </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The Chair's decision is final, only subject to procedural motions.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The meeting will be recorded for internal purposes.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Quorum for this meeting is 100 voting members.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163 votes have been submitted via pr</a:t>
            </a:r>
            <a:r>
              <a:rPr lang="en-US" sz="2499">
                <a:solidFill>
                  <a:srgbClr val="002E5D"/>
                </a:solidFill>
                <a:latin typeface="Open Sans"/>
                <a:ea typeface="Open Sans"/>
                <a:cs typeface="Open Sans"/>
                <a:sym typeface="Open Sans"/>
              </a:rPr>
              <a:t>oxy prior to the meeting and will count towards quorum.</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4214742"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House Keeping</a:t>
            </a:r>
          </a:p>
        </p:txBody>
      </p:sp>
    </p:spTree>
  </p:cSld>
  <p:clrMapOvr>
    <a:masterClrMapping/>
  </p:clrMapOvr>
  <p:transition spd="slow">
    <p:push dir="l"/>
  </p:transition>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41021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strain of cost of living, increased costs of goods, and changing consumer behaviours has affected Commercial Services' profits, and the year ended with a deficit of £87,056 (2024: £112,575)</a:t>
            </a:r>
            <a:r>
              <a:rPr lang="en-US" sz="2499" spc="-2">
                <a:solidFill>
                  <a:srgbClr val="002E5D"/>
                </a:solidFill>
                <a:latin typeface="Open Sans"/>
                <a:ea typeface="Open Sans"/>
                <a:cs typeface="Open Sans"/>
                <a:sym typeface="Open Sans"/>
              </a:rPr>
              <a:t>.</a:t>
            </a:r>
          </a:p>
          <a:p>
            <a:pPr algn="l">
              <a:lnSpc>
                <a:spcPts val="3624"/>
              </a:lnSpc>
            </a:pP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Board has agreed on a Recovery plan to fully repay the value of our reserves deficit by 2032. The charity’s overall deficit position in the reserves has arisen solely from recognising the pension scheme liability, which is subsequently being met under the agreed payment plan.</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091101" y="2608344"/>
            <a:ext cx="10672574" cy="54737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Departmental Highl</a:t>
            </a:r>
            <a:r>
              <a:rPr lang="en-US" sz="2499" spc="-2">
                <a:solidFill>
                  <a:srgbClr val="002E5D"/>
                </a:solidFill>
                <a:latin typeface="Open Sans"/>
                <a:ea typeface="Open Sans"/>
                <a:cs typeface="Open Sans"/>
                <a:sym typeface="Open Sans"/>
              </a:rPr>
              <a:t>ights from 24/25:</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This year 1,655 SUBU members voted in the Full Time Officer elections. 12.5% of SUBU’s members. </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SUBU offered 29</a:t>
            </a:r>
            <a:r>
              <a:rPr lang="en-US" sz="2499" spc="-2">
                <a:solidFill>
                  <a:srgbClr val="002E5D"/>
                </a:solidFill>
                <a:latin typeface="Open Sans"/>
                <a:ea typeface="Open Sans"/>
                <a:cs typeface="Open Sans"/>
                <a:sym typeface="Open Sans"/>
              </a:rPr>
              <a:t> community events over the course of this year, attracting over 1,300 students in a variety of creative activities. Highlights include 80 students creating meaningful connections at our International Christmas Party and 150 students engaging with diversity at Black Culture Fest.</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We supported</a:t>
            </a:r>
            <a:r>
              <a:rPr lang="en-US" sz="2499" spc="-2">
                <a:solidFill>
                  <a:srgbClr val="002E5D"/>
                </a:solidFill>
                <a:latin typeface="Open Sans"/>
                <a:ea typeface="Open Sans"/>
                <a:cs typeface="Open Sans"/>
                <a:sym typeface="Open Sans"/>
              </a:rPr>
              <a:t> over 95 other c</a:t>
            </a:r>
            <a:r>
              <a:rPr lang="en-US" sz="2499" spc="-2">
                <a:solidFill>
                  <a:srgbClr val="002E5D"/>
                </a:solidFill>
                <a:latin typeface="Open Sans"/>
                <a:ea typeface="Open Sans"/>
                <a:cs typeface="Open Sans"/>
                <a:sym typeface="Open Sans"/>
              </a:rPr>
              <a:t>lubs</a:t>
            </a:r>
            <a:r>
              <a:rPr lang="en-US" sz="2499" spc="-2">
                <a:solidFill>
                  <a:srgbClr val="002E5D"/>
                </a:solidFill>
                <a:latin typeface="Open Sans"/>
                <a:ea typeface="Open Sans"/>
                <a:cs typeface="Open Sans"/>
                <a:sym typeface="Open Sans"/>
              </a:rPr>
              <a:t> and societies.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SUBU Community Warden Scheme worked over 940 hours patrolling the main local student residential areas and supporting them with a host of issues.</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41021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In April, over 100 student</a:t>
            </a:r>
            <a:r>
              <a:rPr lang="en-US" sz="2499" spc="-2">
                <a:solidFill>
                  <a:srgbClr val="002E5D"/>
                </a:solidFill>
                <a:latin typeface="Open Sans"/>
                <a:ea typeface="Open Sans"/>
                <a:cs typeface="Open Sans"/>
                <a:sym typeface="Open Sans"/>
              </a:rPr>
              <a:t>s from the LGBTQ+ community and their allies celebrated St</a:t>
            </a:r>
            <a:r>
              <a:rPr lang="en-US" sz="2499" spc="-2">
                <a:solidFill>
                  <a:srgbClr val="002E5D"/>
                </a:solidFill>
                <a:latin typeface="Open Sans"/>
                <a:ea typeface="Open Sans"/>
                <a:cs typeface="Open Sans"/>
                <a:sym typeface="Open Sans"/>
              </a:rPr>
              <a:t>udent Pride. It saw stalls run by charities, businesses and students, many student performances from dance to poetry readings and professional performers.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A total of 626 Student Reps were elected and trained. They collected 13,800 comments from students in their cohorts via the online Student Rep feedback</a:t>
            </a:r>
            <a:r>
              <a:rPr lang="en-US" sz="2499" spc="-2">
                <a:solidFill>
                  <a:srgbClr val="002E5D"/>
                </a:solidFill>
                <a:latin typeface="Open Sans"/>
                <a:ea typeface="Open Sans"/>
                <a:cs typeface="Open Sans"/>
                <a:sym typeface="Open Sans"/>
              </a:rPr>
              <a:t> t</a:t>
            </a:r>
            <a:r>
              <a:rPr lang="en-US" sz="2499" spc="-2">
                <a:solidFill>
                  <a:srgbClr val="002E5D"/>
                </a:solidFill>
                <a:latin typeface="Open Sans"/>
                <a:ea typeface="Open Sans"/>
                <a:cs typeface="Open Sans"/>
                <a:sym typeface="Open Sans"/>
              </a:rPr>
              <a:t>oo</a:t>
            </a:r>
            <a:r>
              <a:rPr lang="en-US" sz="2499" spc="-2">
                <a:solidFill>
                  <a:srgbClr val="002E5D"/>
                </a:solidFill>
                <a:latin typeface="Open Sans"/>
                <a:ea typeface="Open Sans"/>
                <a:cs typeface="Open Sans"/>
                <a:sym typeface="Open Sans"/>
              </a:rPr>
              <a:t>l</a:t>
            </a:r>
            <a:r>
              <a:rPr lang="en-US" sz="2499" spc="-2">
                <a:solidFill>
                  <a:srgbClr val="002E5D"/>
                </a:solidFill>
                <a:latin typeface="Open Sans"/>
                <a:ea typeface="Open Sans"/>
                <a:cs typeface="Open Sans"/>
                <a:sym typeface="Open Sans"/>
              </a:rPr>
              <a:t> SimOn.</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SUBU Advice team fielded over 1,500 case enquiries, supporting 1,361 students with academic, housing, finance and other issues. </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27305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Expenditure on charitable activities in 2025 was £3.17 million (£3.17 million in 2024). This includes expenditure to deliver our student services including the advice service, clubs and societies, student representa</a:t>
            </a:r>
            <a:r>
              <a:rPr lang="en-US" sz="2499" spc="-2">
                <a:solidFill>
                  <a:srgbClr val="002E5D"/>
                </a:solidFill>
                <a:latin typeface="Open Sans"/>
                <a:ea typeface="Open Sans"/>
                <a:cs typeface="Open Sans"/>
                <a:sym typeface="Open Sans"/>
              </a:rPr>
              <a:t>t</a:t>
            </a:r>
            <a:r>
              <a:rPr lang="en-US" sz="2499" spc="-2">
                <a:solidFill>
                  <a:srgbClr val="002E5D"/>
                </a:solidFill>
                <a:latin typeface="Open Sans"/>
                <a:ea typeface="Open Sans"/>
                <a:cs typeface="Open Sans"/>
                <a:sym typeface="Open Sans"/>
              </a:rPr>
              <a:t>ion and voice and so on. Contact the CEO on asquire@bournemouth.ac.uk if you require further details or would like to receive a copy of the final report. </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Union Accounts &amp; Activities</a:t>
            </a:r>
          </a:p>
        </p:txBody>
      </p:sp>
    </p:spTree>
  </p:cSld>
  <p:clrMapOvr>
    <a:masterClrMapping/>
  </p:clrMapOvr>
  <p:transition spd="slow">
    <p:push dir="l"/>
  </p:transition>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3831529" y="3277278"/>
            <a:ext cx="10624942" cy="3487265"/>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59309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NUS is an association of 95% of students’ unions, it is the </a:t>
            </a:r>
            <a:r>
              <a:rPr lang="en-US" sz="2499" spc="-2">
                <a:solidFill>
                  <a:srgbClr val="002E5D"/>
                </a:solidFill>
                <a:latin typeface="Open Sans"/>
                <a:ea typeface="Open Sans"/>
                <a:cs typeface="Open Sans"/>
                <a:sym typeface="Open Sans"/>
              </a:rPr>
              <a:t>only national union representing 7 million university and college students across the UK. Their aim is to ach</a:t>
            </a:r>
            <a:r>
              <a:rPr lang="en-US" sz="2499" spc="-2">
                <a:solidFill>
                  <a:srgbClr val="002E5D"/>
                </a:solidFill>
                <a:latin typeface="Open Sans"/>
                <a:ea typeface="Open Sans"/>
                <a:cs typeface="Open Sans"/>
                <a:sym typeface="Open Sans"/>
              </a:rPr>
              <a:t>ieve national change for students, fighting to make education free and lifelong.</a:t>
            </a:r>
          </a:p>
          <a:p>
            <a:pPr algn="l">
              <a:lnSpc>
                <a:spcPts val="3624"/>
              </a:lnSpc>
            </a:pP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NUS is made up of two organisations:</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NUS UK – this is the campaigning and political arm of the NUS that student members are most familiar with. Carrying out high-impact priority campaigns shaped by you and running across the UK. Collective national representation in the media, government and education sector on key matters. Nationally coordinated election activity and access to exclusive resources for voter registration.</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Affiliations</a:t>
            </a:r>
          </a:p>
        </p:txBody>
      </p:sp>
    </p:spTree>
  </p:cSld>
  <p:clrMapOvr>
    <a:masterClrMapping/>
  </p:clrMapOvr>
  <p:transition spd="slow">
    <p:push dir="l"/>
  </p:transition>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2273301"/>
          </a:xfrm>
          <a:prstGeom prst="rect">
            <a:avLst/>
          </a:prstGeom>
        </p:spPr>
        <p:txBody>
          <a:bodyPr anchor="t" rtlCol="false" tIns="0" lIns="0" bIns="0" rIns="0">
            <a:spAutoFit/>
          </a:bodyPr>
          <a:lstStyle/>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NUS Charity – The Charity is resp</a:t>
            </a:r>
            <a:r>
              <a:rPr lang="en-US" sz="2499" spc="-2">
                <a:solidFill>
                  <a:srgbClr val="002E5D"/>
                </a:solidFill>
                <a:latin typeface="Open Sans"/>
                <a:ea typeface="Open Sans"/>
                <a:cs typeface="Open Sans"/>
                <a:sym typeface="Open Sans"/>
              </a:rPr>
              <a:t>onsible for supporting the developm</a:t>
            </a:r>
            <a:r>
              <a:rPr lang="en-US" sz="2499" spc="-2">
                <a:solidFill>
                  <a:srgbClr val="002E5D"/>
                </a:solidFill>
                <a:latin typeface="Open Sans"/>
                <a:ea typeface="Open Sans"/>
                <a:cs typeface="Open Sans"/>
                <a:sym typeface="Open Sans"/>
              </a:rPr>
              <a:t>ent of students' unions to ensure they adequately serve their student membership. This includes support for the elections, training, staff networks and supply of cheaper goods into SUBU shop, café, bar and Old Fire Station.</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Affiliations</a:t>
            </a:r>
          </a:p>
        </p:txBody>
      </p:sp>
    </p:spTree>
  </p:cSld>
  <p:clrMapOvr>
    <a:masterClrMapping/>
  </p:clrMapOvr>
  <p:transition spd="slow">
    <p:push dir="l"/>
  </p:transition>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pic>
        <p:nvPicPr>
          <p:cNvPr name="Picture 4" id="4"/>
          <p:cNvPicPr>
            <a:picLocks noChangeAspect="true"/>
          </p:cNvPicPr>
          <p:nvPr/>
        </p:nvPicPr>
        <p:blipFill>
          <a:blip r:embed="rId3"/>
          <a:stretch>
            <a:fillRect/>
          </a:stretch>
        </p:blipFill>
        <p:spPr>
          <a:xfrm rot="0">
            <a:off x="598670" y="5991392"/>
            <a:ext cx="2992048" cy="2339991"/>
          </a:xfrm>
          <a:prstGeom prst="rect">
            <a:avLst/>
          </a:prstGeom>
        </p:spPr>
      </p:pic>
      <p:sp>
        <p:nvSpPr>
          <p:cNvPr name="Freeform 5" id="5"/>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Affiliations</a:t>
            </a:r>
          </a:p>
        </p:txBody>
      </p:sp>
      <p:graphicFrame>
        <p:nvGraphicFramePr>
          <p:cNvPr name="Table 7" id="7"/>
          <p:cNvGraphicFramePr>
            <a:graphicFrameLocks noGrp="true"/>
          </p:cNvGraphicFramePr>
          <p:nvPr/>
        </p:nvGraphicFramePr>
        <p:xfrm>
          <a:off x="5709093" y="2801112"/>
          <a:ext cx="11182350" cy="4995862"/>
        </p:xfrm>
        <a:graphic>
          <a:graphicData uri="http://schemas.openxmlformats.org/drawingml/2006/table">
            <a:tbl>
              <a:tblPr/>
              <a:tblGrid>
                <a:gridCol w="3466989"/>
                <a:gridCol w="3733803"/>
                <a:gridCol w="3981558"/>
              </a:tblGrid>
              <a:tr h="1182227">
                <a:tc>
                  <a:txBody>
                    <a:bodyPr anchor="t" rtlCol="false"/>
                    <a:lstStyle/>
                    <a:p>
                      <a:pPr algn="l">
                        <a:lnSpc>
                          <a:spcPts val="2640"/>
                        </a:lnSpc>
                        <a:defRPr/>
                      </a:pPr>
                      <a:r>
                        <a:rPr lang="en-US" b="true" sz="2200" spc="-3">
                          <a:solidFill>
                            <a:srgbClr val="FFFFFF"/>
                          </a:solidFill>
                          <a:latin typeface="Open Sans Bold"/>
                          <a:ea typeface="Open Sans Bold"/>
                          <a:cs typeface="Open Sans Bold"/>
                          <a:sym typeface="Open Sans Bold"/>
                        </a:rPr>
                        <a:t>Financial Year</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02E5D"/>
                    </a:solidFill>
                  </a:tcPr>
                </a:tc>
                <a:tc>
                  <a:txBody>
                    <a:bodyPr anchor="t" rtlCol="false"/>
                    <a:lstStyle/>
                    <a:p>
                      <a:pPr algn="l">
                        <a:lnSpc>
                          <a:spcPts val="2640"/>
                        </a:lnSpc>
                        <a:defRPr/>
                      </a:pPr>
                      <a:r>
                        <a:rPr lang="en-US" b="true" sz="2200" spc="-3">
                          <a:solidFill>
                            <a:srgbClr val="FFFFFF"/>
                          </a:solidFill>
                          <a:latin typeface="Open Sans Bold"/>
                          <a:ea typeface="Open Sans Bold"/>
                          <a:cs typeface="Open Sans Bold"/>
                          <a:sym typeface="Open Sans Bold"/>
                        </a:rPr>
                        <a:t>NUS UK – the campaigning arm</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02E5D"/>
                    </a:solidFill>
                  </a:tcPr>
                </a:tc>
                <a:tc>
                  <a:txBody>
                    <a:bodyPr anchor="t" rtlCol="false"/>
                    <a:lstStyle/>
                    <a:p>
                      <a:pPr algn="l">
                        <a:lnSpc>
                          <a:spcPts val="2640"/>
                        </a:lnSpc>
                        <a:defRPr/>
                      </a:pPr>
                      <a:r>
                        <a:rPr lang="en-US" b="true" sz="2200" spc="-3">
                          <a:solidFill>
                            <a:srgbClr val="FFFFFF"/>
                          </a:solidFill>
                          <a:latin typeface="Open Sans Bold"/>
                          <a:ea typeface="Open Sans Bold"/>
                          <a:cs typeface="Open Sans Bold"/>
                          <a:sym typeface="Open Sans Bold"/>
                        </a:rPr>
                        <a:t>NUS Charity – Support and trading</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02E5D"/>
                    </a:solidFill>
                  </a:tcPr>
                </a:tc>
              </a:tr>
              <a:tr h="953409">
                <a:tc>
                  <a:txBody>
                    <a:bodyPr anchor="t" rtlCol="false"/>
                    <a:lstStyle/>
                    <a:p>
                      <a:pPr algn="l">
                        <a:lnSpc>
                          <a:spcPts val="3240"/>
                        </a:lnSpc>
                        <a:defRPr/>
                      </a:pPr>
                      <a:r>
                        <a:rPr lang="en-US" sz="2700" spc="-3">
                          <a:solidFill>
                            <a:srgbClr val="000000"/>
                          </a:solidFill>
                          <a:latin typeface="Open Sans"/>
                          <a:ea typeface="Open Sans"/>
                          <a:cs typeface="Open Sans"/>
                          <a:sym typeface="Open Sans"/>
                        </a:rPr>
                        <a:t>2022</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22,491</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5,622</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r>
              <a:tr h="953409">
                <a:tc>
                  <a:txBody>
                    <a:bodyPr anchor="t" rtlCol="false"/>
                    <a:lstStyle/>
                    <a:p>
                      <a:pPr algn="l">
                        <a:lnSpc>
                          <a:spcPts val="3240"/>
                        </a:lnSpc>
                        <a:defRPr/>
                      </a:pPr>
                      <a:r>
                        <a:rPr lang="en-US" sz="2700" spc="-3">
                          <a:solidFill>
                            <a:srgbClr val="000000"/>
                          </a:solidFill>
                          <a:latin typeface="Open Sans"/>
                          <a:ea typeface="Open Sans"/>
                          <a:cs typeface="Open Sans"/>
                          <a:sym typeface="Open Sans"/>
                        </a:rPr>
                        <a:t>2023</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E0D9"/>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23,616</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E0D9"/>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5,904</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E0D9"/>
                    </a:solidFill>
                  </a:tcPr>
                </a:tc>
              </a:tr>
              <a:tr h="953409">
                <a:tc>
                  <a:txBody>
                    <a:bodyPr anchor="t" rtlCol="false"/>
                    <a:lstStyle/>
                    <a:p>
                      <a:pPr algn="l">
                        <a:lnSpc>
                          <a:spcPts val="3240"/>
                        </a:lnSpc>
                        <a:defRPr/>
                      </a:pPr>
                      <a:r>
                        <a:rPr lang="en-US" sz="2700" spc="-3">
                          <a:solidFill>
                            <a:srgbClr val="000000"/>
                          </a:solidFill>
                          <a:latin typeface="Open Sans"/>
                          <a:ea typeface="Open Sans"/>
                          <a:cs typeface="Open Sans"/>
                          <a:sym typeface="Open Sans"/>
                        </a:rPr>
                        <a:t>2024</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24,000</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6,000</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r>
              <a:tr h="953409">
                <a:tc>
                  <a:txBody>
                    <a:bodyPr anchor="t" rtlCol="false"/>
                    <a:lstStyle/>
                    <a:p>
                      <a:pPr algn="l">
                        <a:lnSpc>
                          <a:spcPts val="3240"/>
                        </a:lnSpc>
                        <a:defRPr/>
                      </a:pPr>
                      <a:r>
                        <a:rPr lang="en-US" sz="2700" spc="-3">
                          <a:solidFill>
                            <a:srgbClr val="000000"/>
                          </a:solidFill>
                          <a:latin typeface="Open Sans"/>
                          <a:ea typeface="Open Sans"/>
                          <a:cs typeface="Open Sans"/>
                          <a:sym typeface="Open Sans"/>
                        </a:rPr>
                        <a:t>2025</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24,000</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c>
                  <a:txBody>
                    <a:bodyPr anchor="t" rtlCol="false"/>
                    <a:lstStyle/>
                    <a:p>
                      <a:pPr algn="l">
                        <a:lnSpc>
                          <a:spcPts val="3240"/>
                        </a:lnSpc>
                        <a:defRPr/>
                      </a:pPr>
                      <a:r>
                        <a:rPr lang="en-US" sz="2700" spc="-3">
                          <a:solidFill>
                            <a:srgbClr val="000000"/>
                          </a:solidFill>
                          <a:latin typeface="Open Sans"/>
                          <a:ea typeface="Open Sans"/>
                          <a:cs typeface="Open Sans"/>
                          <a:sym typeface="Open Sans"/>
                        </a:rPr>
                        <a:t>6,000</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r>
            </a:tbl>
          </a:graphicData>
        </a:graphic>
      </p:graphicFrame>
    </p:spTree>
  </p:cSld>
  <p:clrMapOvr>
    <a:masterClrMapping/>
  </p:clrMapOvr>
  <p:transition spd="slow">
    <p:push dir="l"/>
  </p:transition>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2273301"/>
          </a:xfrm>
          <a:prstGeom prst="rect">
            <a:avLst/>
          </a:prstGeom>
        </p:spPr>
        <p:txBody>
          <a:bodyPr anchor="t" rtlCol="false" tIns="0" lIns="0" bIns="0" rIns="0">
            <a:spAutoFit/>
          </a:bodyPr>
          <a:lstStyle/>
          <a:p>
            <a:pPr algn="l">
              <a:lnSpc>
                <a:spcPts val="3624"/>
              </a:lnSpc>
            </a:pPr>
            <a:r>
              <a:rPr lang="en-US" sz="2499" spc="-2">
                <a:solidFill>
                  <a:srgbClr val="002E5D"/>
                </a:solidFill>
                <a:latin typeface="Open Sans"/>
                <a:ea typeface="Open Sans"/>
                <a:cs typeface="Open Sans"/>
                <a:sym typeface="Open Sans"/>
              </a:rPr>
              <a:t>Additi</a:t>
            </a:r>
            <a:r>
              <a:rPr lang="en-US" sz="2499" spc="-2">
                <a:solidFill>
                  <a:srgbClr val="002E5D"/>
                </a:solidFill>
                <a:latin typeface="Open Sans"/>
                <a:ea typeface="Open Sans"/>
                <a:cs typeface="Open Sans"/>
                <a:sym typeface="Open Sans"/>
              </a:rPr>
              <a:t>onal Affiliations</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Student Radio Association - £75 p.a</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Advice UK - £305 p.a</a:t>
            </a:r>
          </a:p>
          <a:p>
            <a:pPr algn="l">
              <a:lnSpc>
                <a:spcPts val="3624"/>
              </a:lnSpc>
            </a:pPr>
          </a:p>
          <a:p>
            <a:pPr algn="l">
              <a:lnSpc>
                <a:spcPts val="3624"/>
              </a:lnSpc>
            </a:pPr>
            <a:r>
              <a:rPr lang="en-US" sz="2499" spc="-2">
                <a:solidFill>
                  <a:srgbClr val="002E5D"/>
                </a:solidFill>
                <a:latin typeface="Open Sans"/>
                <a:ea typeface="Open Sans"/>
                <a:cs typeface="Open Sans"/>
                <a:sym typeface="Open Sans"/>
              </a:rPr>
              <a:t>You are now invited to approve or reject the list of affiliations.</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Affiliations</a:t>
            </a:r>
          </a:p>
        </p:txBody>
      </p:sp>
    </p:spTree>
  </p:cSld>
  <p:clrMapOvr>
    <a:masterClrMapping/>
  </p:clrMapOvr>
  <p:transition spd="slow">
    <p:push dir="l"/>
  </p:transition>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2201262" y="2850472"/>
            <a:ext cx="13885475" cy="4340877"/>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45593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Welcome and Introduction</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Ratification of the Minutes of the last Student Members' meeting</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Trustee Board report on the Union's activities since the previous annual SMM  </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P</a:t>
            </a:r>
            <a:r>
              <a:rPr lang="en-US" sz="2499">
                <a:solidFill>
                  <a:srgbClr val="002E5D"/>
                </a:solidFill>
                <a:latin typeface="Open Sans"/>
                <a:ea typeface="Open Sans"/>
                <a:cs typeface="Open Sans"/>
                <a:sym typeface="Open Sans"/>
              </a:rPr>
              <a:t>resenting the accounts </a:t>
            </a:r>
            <a:r>
              <a:rPr lang="en-US" sz="2499">
                <a:solidFill>
                  <a:srgbClr val="002E5D"/>
                </a:solidFill>
                <a:latin typeface="Open Sans"/>
                <a:ea typeface="Open Sans"/>
                <a:cs typeface="Open Sans"/>
                <a:sym typeface="Open Sans"/>
              </a:rPr>
              <a:t>and activities of the Union  </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Approving Union Affiliations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Open Questions to Trustees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Student Ideas</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SUBU will introduce a Pub Garden Venue on campus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AOB</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4214742"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Agenda</a:t>
            </a:r>
          </a:p>
        </p:txBody>
      </p:sp>
    </p:spTree>
  </p:cSld>
  <p:clrMapOvr>
    <a:masterClrMapping/>
  </p:clrMapOvr>
  <p:transition spd="slow">
    <p:push dir="l"/>
  </p:transition>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sp>
        <p:nvSpPr>
          <p:cNvPr name="Freeform 7" id="7"/>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874279" y="-508877"/>
            <a:ext cx="13548843" cy="10923754"/>
          </a:xfrm>
          <a:custGeom>
            <a:avLst/>
            <a:gdLst/>
            <a:ahLst/>
            <a:cxnLst/>
            <a:rect r="r" b="b" t="t" l="l"/>
            <a:pathLst>
              <a:path h="10923754" w="13548843">
                <a:moveTo>
                  <a:pt x="0" y="0"/>
                </a:moveTo>
                <a:lnTo>
                  <a:pt x="13548842" y="0"/>
                </a:lnTo>
                <a:lnTo>
                  <a:pt x="13548842" y="10923754"/>
                </a:lnTo>
                <a:lnTo>
                  <a:pt x="0" y="10923754"/>
                </a:lnTo>
                <a:lnTo>
                  <a:pt x="0" y="0"/>
                </a:lnTo>
                <a:close/>
              </a:path>
            </a:pathLst>
          </a:custGeom>
          <a:blipFill>
            <a:blip r:embed="rId5"/>
            <a:stretch>
              <a:fillRect l="0" t="0" r="0" b="0"/>
            </a:stretch>
          </a:blipFill>
        </p:spPr>
      </p:sp>
    </p:spTree>
  </p:cSld>
  <p:clrMapOvr>
    <a:masterClrMapping/>
  </p:clrMapOvr>
  <p:transition spd="slow">
    <p:push dir="l"/>
  </p:transition>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41021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Student Ideas can be submitted </a:t>
            </a:r>
            <a:r>
              <a:rPr lang="en-US" sz="2499" spc="-2">
                <a:solidFill>
                  <a:srgbClr val="002E5D"/>
                </a:solidFill>
                <a:latin typeface="Open Sans"/>
                <a:ea typeface="Open Sans"/>
                <a:cs typeface="Open Sans"/>
                <a:sym typeface="Open Sans"/>
              </a:rPr>
              <a:t>online at any time throughout the year. </a:t>
            </a:r>
            <a:r>
              <a:rPr lang="en-US" sz="2499" spc="-2">
                <a:solidFill>
                  <a:srgbClr val="002E5D"/>
                </a:solidFill>
                <a:latin typeface="Open Sans"/>
                <a:ea typeface="Open Sans"/>
                <a:cs typeface="Open Sans"/>
                <a:sym typeface="Open Sans"/>
              </a:rPr>
              <a:t>Students are then able to vote and comment on these ideas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stu</a:t>
            </a:r>
            <a:r>
              <a:rPr lang="en-US" sz="2499" spc="-2">
                <a:solidFill>
                  <a:srgbClr val="002E5D"/>
                </a:solidFill>
                <a:latin typeface="Open Sans"/>
                <a:ea typeface="Open Sans"/>
                <a:cs typeface="Open Sans"/>
                <a:sym typeface="Open Sans"/>
              </a:rPr>
              <a:t>dents who submit the ideas</a:t>
            </a:r>
            <a:r>
              <a:rPr lang="en-US" sz="2499" spc="-2">
                <a:solidFill>
                  <a:srgbClr val="002E5D"/>
                </a:solidFill>
                <a:latin typeface="Open Sans"/>
                <a:ea typeface="Open Sans"/>
                <a:cs typeface="Open Sans"/>
                <a:sym typeface="Open Sans"/>
              </a:rPr>
              <a:t> are invited to discuss their proposal with a member of staff.</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ideas need to include the following information:</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The Problem- what the problem is, including relevant facts, figures and what is currently in place</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Ideas for Implementation- what would need to happen to bring about this change</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Big Ideas</a:t>
            </a:r>
          </a:p>
        </p:txBody>
      </p:sp>
    </p:spTree>
  </p:cSld>
  <p:clrMapOvr>
    <a:masterClrMapping/>
  </p:clrMapOvr>
  <p:transition spd="slow">
    <p:push dir="l"/>
  </p:transition>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54737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proposer of </a:t>
            </a:r>
            <a:r>
              <a:rPr lang="en-US" sz="2499" spc="-2">
                <a:solidFill>
                  <a:srgbClr val="002E5D"/>
                </a:solidFill>
                <a:latin typeface="Open Sans"/>
                <a:ea typeface="Open Sans"/>
                <a:cs typeface="Open Sans"/>
                <a:sym typeface="Open Sans"/>
              </a:rPr>
              <a:t>the idea will be invited t</a:t>
            </a:r>
            <a:r>
              <a:rPr lang="en-US" sz="2499" spc="-2">
                <a:solidFill>
                  <a:srgbClr val="002E5D"/>
                </a:solidFill>
                <a:latin typeface="Open Sans"/>
                <a:ea typeface="Open Sans"/>
                <a:cs typeface="Open Sans"/>
                <a:sym typeface="Open Sans"/>
              </a:rPr>
              <a:t>o speak and will have 2 minutes to propose their idea.</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No amen</a:t>
            </a:r>
            <a:r>
              <a:rPr lang="en-US" sz="2499" spc="-2">
                <a:solidFill>
                  <a:srgbClr val="002E5D"/>
                </a:solidFill>
                <a:latin typeface="Open Sans"/>
                <a:ea typeface="Open Sans"/>
                <a:cs typeface="Open Sans"/>
                <a:sym typeface="Open Sans"/>
              </a:rPr>
              <a:t>dments were submitted prior to the meeting, and no new am</a:t>
            </a:r>
            <a:r>
              <a:rPr lang="en-US" sz="2499" spc="-2">
                <a:solidFill>
                  <a:srgbClr val="002E5D"/>
                </a:solidFill>
                <a:latin typeface="Open Sans"/>
                <a:ea typeface="Open Sans"/>
                <a:cs typeface="Open Sans"/>
                <a:sym typeface="Open Sans"/>
              </a:rPr>
              <a:t>en</a:t>
            </a:r>
            <a:r>
              <a:rPr lang="en-US" sz="2499" spc="-2">
                <a:solidFill>
                  <a:srgbClr val="002E5D"/>
                </a:solidFill>
                <a:latin typeface="Open Sans"/>
                <a:ea typeface="Open Sans"/>
                <a:cs typeface="Open Sans"/>
                <a:sym typeface="Open Sans"/>
              </a:rPr>
              <a:t>dments may be pres</a:t>
            </a:r>
            <a:r>
              <a:rPr lang="en-US" sz="2499" spc="-2">
                <a:solidFill>
                  <a:srgbClr val="002E5D"/>
                </a:solidFill>
                <a:latin typeface="Open Sans"/>
                <a:ea typeface="Open Sans"/>
                <a:cs typeface="Open Sans"/>
                <a:sym typeface="Open Sans"/>
              </a:rPr>
              <a:t>ented during the meeting.  </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The Chair will then open up a debate with students invited to speak for and then against motion. Each person may speak for no longer than two minutes and no person may speak more than once on the same motion.</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Students will use the poll function to cast their vote</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For</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Against</a:t>
            </a:r>
          </a:p>
          <a:p>
            <a:pPr algn="l" marL="1079486" indent="-359829" lvl="2">
              <a:lnSpc>
                <a:spcPts val="3624"/>
              </a:lnSpc>
              <a:buFont typeface="Arial"/>
              <a:buChar char="⚬"/>
            </a:pPr>
            <a:r>
              <a:rPr lang="en-US" sz="2499" spc="-2">
                <a:solidFill>
                  <a:srgbClr val="002E5D"/>
                </a:solidFill>
                <a:latin typeface="Open Sans"/>
                <a:ea typeface="Open Sans"/>
                <a:cs typeface="Open Sans"/>
                <a:sym typeface="Open Sans"/>
              </a:rPr>
              <a:t>Abstain</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Big Ideas - How to debate</a:t>
            </a:r>
          </a:p>
        </p:txBody>
      </p:sp>
    </p:spTree>
  </p:cSld>
  <p:clrMapOvr>
    <a:masterClrMapping/>
  </p:clrMapOvr>
  <p:transition spd="slow">
    <p:push dir="l"/>
  </p:transition>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pic>
        <p:nvPicPr>
          <p:cNvPr name="Picture 4" id="4"/>
          <p:cNvPicPr>
            <a:picLocks noChangeAspect="true"/>
          </p:cNvPicPr>
          <p:nvPr/>
        </p:nvPicPr>
        <p:blipFill>
          <a:blip r:embed="rId3"/>
          <a:stretch>
            <a:fillRect/>
          </a:stretch>
        </p:blipFill>
        <p:spPr>
          <a:xfrm rot="0">
            <a:off x="598670" y="5991392"/>
            <a:ext cx="2992048" cy="2339991"/>
          </a:xfrm>
          <a:prstGeom prst="rect">
            <a:avLst/>
          </a:prstGeom>
        </p:spPr>
      </p:pic>
      <p:sp>
        <p:nvSpPr>
          <p:cNvPr name="Freeform 5" id="5"/>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640427" y="600075"/>
            <a:ext cx="11182350"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Idea One</a:t>
            </a:r>
          </a:p>
        </p:txBody>
      </p:sp>
      <p:graphicFrame>
        <p:nvGraphicFramePr>
          <p:cNvPr name="Table 7" id="7"/>
          <p:cNvGraphicFramePr>
            <a:graphicFrameLocks noGrp="true"/>
          </p:cNvGraphicFramePr>
          <p:nvPr/>
        </p:nvGraphicFramePr>
        <p:xfrm>
          <a:off x="5640427" y="1376362"/>
          <a:ext cx="11182350" cy="8624888"/>
        </p:xfrm>
        <a:graphic>
          <a:graphicData uri="http://schemas.openxmlformats.org/drawingml/2006/table">
            <a:tbl>
              <a:tblPr/>
              <a:tblGrid>
                <a:gridCol w="1801077"/>
                <a:gridCol w="9381273"/>
              </a:tblGrid>
              <a:tr h="848193">
                <a:tc>
                  <a:txBody>
                    <a:bodyPr anchor="t" rtlCol="false"/>
                    <a:lstStyle/>
                    <a:p>
                      <a:pPr algn="l">
                        <a:lnSpc>
                          <a:spcPts val="2640"/>
                        </a:lnSpc>
                        <a:defRPr/>
                      </a:pPr>
                      <a:r>
                        <a:rPr lang="en-US" b="true" sz="2200" spc="-3">
                          <a:solidFill>
                            <a:srgbClr val="FFFFFF"/>
                          </a:solidFill>
                          <a:latin typeface="Open Sans Bold"/>
                          <a:ea typeface="Open Sans Bold"/>
                          <a:cs typeface="Open Sans Bold"/>
                          <a:sym typeface="Open Sans Bold"/>
                        </a:rPr>
                        <a:t>Title</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02E5D"/>
                    </a:solidFill>
                  </a:tcPr>
                </a:tc>
                <a:tc>
                  <a:txBody>
                    <a:bodyPr anchor="t" rtlCol="false"/>
                    <a:lstStyle/>
                    <a:p>
                      <a:pPr algn="l">
                        <a:lnSpc>
                          <a:spcPts val="2640"/>
                        </a:lnSpc>
                        <a:defRPr/>
                      </a:pPr>
                      <a:r>
                        <a:rPr lang="en-US" sz="2200" spc="-3">
                          <a:solidFill>
                            <a:srgbClr val="002E5D"/>
                          </a:solidFill>
                          <a:latin typeface="Open Sans"/>
                          <a:ea typeface="Open Sans"/>
                          <a:cs typeface="Open Sans"/>
                          <a:sym typeface="Open Sans"/>
                        </a:rPr>
                        <a:t>SUBU will introduce a Pub Garden Venue on campus.</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E0D9"/>
                    </a:solidFill>
                  </a:tcPr>
                </a:tc>
              </a:tr>
              <a:tr h="4593586">
                <a:tc>
                  <a:txBody>
                    <a:bodyPr anchor="t" rtlCol="false"/>
                    <a:lstStyle/>
                    <a:p>
                      <a:pPr algn="l">
                        <a:lnSpc>
                          <a:spcPts val="2640"/>
                        </a:lnSpc>
                        <a:defRPr/>
                      </a:pPr>
                      <a:r>
                        <a:rPr lang="en-US" b="true" sz="2200" spc="-3">
                          <a:solidFill>
                            <a:srgbClr val="FFFFFF"/>
                          </a:solidFill>
                          <a:latin typeface="Open Sans Bold"/>
                          <a:ea typeface="Open Sans Bold"/>
                          <a:cs typeface="Open Sans Bold"/>
                          <a:sym typeface="Open Sans Bold"/>
                        </a:rPr>
                        <a:t>Summary</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02E5D"/>
                    </a:solidFill>
                  </a:tcPr>
                </a:tc>
                <a:tc>
                  <a:txBody>
                    <a:bodyPr anchor="t" rtlCol="false"/>
                    <a:lstStyle/>
                    <a:p>
                      <a:pPr algn="l">
                        <a:lnSpc>
                          <a:spcPts val="2520"/>
                        </a:lnSpc>
                        <a:defRPr/>
                      </a:pPr>
                      <a:r>
                        <a:rPr lang="en-US" sz="2100" spc="-2">
                          <a:solidFill>
                            <a:srgbClr val="002E5D"/>
                          </a:solidFill>
                          <a:latin typeface="Open Sans"/>
                          <a:ea typeface="Open Sans"/>
                          <a:cs typeface="Open Sans"/>
                          <a:sym typeface="Open Sans"/>
                        </a:rPr>
                        <a:t>While filming a video for SUBU on campus, I came up with an idea that I think would be extremely popular with students, especially during the summer months. The idea is to create an outdoor pub garden space in collaboration with Dylan’s. The area would work perfectly for a relaxed social setting, with the existing van/hut serving as a bar offering a small selection of beers and ciders on tap, alongside canned and bottled drinks. There could also be snacks and light bites available.</a:t>
                      </a:r>
                      <a:endParaRPr lang="en-US" sz="1100"/>
                    </a:p>
                    <a:p>
                      <a:pPr algn="l">
                        <a:lnSpc>
                          <a:spcPts val="2520"/>
                        </a:lnSpc>
                      </a:pPr>
                      <a:r>
                        <a:rPr lang="en-US" sz="2100" spc="-2">
                          <a:solidFill>
                            <a:srgbClr val="002E5D"/>
                          </a:solidFill>
                          <a:latin typeface="Open Sans"/>
                          <a:ea typeface="Open Sans"/>
                          <a:cs typeface="Open Sans"/>
                          <a:sym typeface="Open Sans"/>
                        </a:rPr>
                        <a:t>I think there is huge potential to create a unique social space on campus that would really enhance student life and give people another place to relax and spend time together. I’ve spoken to a lot of people about the idea already, and the response has been overwhelmingly positive. I genuinely believe it would become a great addition to campus and help bring students together in a new and exciting way.</a:t>
                      </a:r>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2ECE8"/>
                    </a:solidFill>
                  </a:tcPr>
                </a:tc>
              </a:tr>
              <a:tr h="3183108">
                <a:tc>
                  <a:txBody>
                    <a:bodyPr anchor="t" rtlCol="false"/>
                    <a:lstStyle/>
                    <a:p>
                      <a:pPr algn="l">
                        <a:lnSpc>
                          <a:spcPts val="2640"/>
                        </a:lnSpc>
                        <a:defRPr/>
                      </a:pPr>
                      <a:r>
                        <a:rPr lang="en-US" b="true" sz="2200" spc="-3">
                          <a:solidFill>
                            <a:srgbClr val="FFFFFF"/>
                          </a:solidFill>
                          <a:latin typeface="Open Sans Bold"/>
                          <a:ea typeface="Open Sans Bold"/>
                          <a:cs typeface="Open Sans Bold"/>
                          <a:sym typeface="Open Sans Bold"/>
                        </a:rPr>
                        <a:t>Actions</a:t>
                      </a:r>
                      <a:endParaRPr lang="en-US" sz="1100"/>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02E5D"/>
                    </a:solidFill>
                  </a:tcPr>
                </a:tc>
                <a:tc>
                  <a:txBody>
                    <a:bodyPr anchor="t" rtlCol="false"/>
                    <a:lstStyle/>
                    <a:p>
                      <a:pPr algn="l">
                        <a:lnSpc>
                          <a:spcPts val="2640"/>
                        </a:lnSpc>
                        <a:defRPr/>
                      </a:pPr>
                      <a:r>
                        <a:rPr lang="en-US" sz="2200" spc="-2">
                          <a:solidFill>
                            <a:srgbClr val="002E5D"/>
                          </a:solidFill>
                          <a:latin typeface="Open Sans"/>
                          <a:ea typeface="Open Sans"/>
                          <a:cs typeface="Open Sans"/>
                          <a:sym typeface="Open Sans"/>
                        </a:rPr>
                        <a:t>· SUBU will launch an outdoor pub garden on campus with targeted promotion to drive student engagement. </a:t>
                      </a:r>
                      <a:endParaRPr lang="en-US" sz="1100"/>
                    </a:p>
                    <a:p>
                      <a:pPr algn="l">
                        <a:lnSpc>
                          <a:spcPts val="2640"/>
                        </a:lnSpc>
                      </a:pPr>
                      <a:r>
                        <a:rPr lang="en-US" sz="2200" spc="-2">
                          <a:solidFill>
                            <a:srgbClr val="002E5D"/>
                          </a:solidFill>
                          <a:latin typeface="Open Sans"/>
                          <a:ea typeface="Open Sans"/>
                          <a:cs typeface="Open Sans"/>
                          <a:sym typeface="Open Sans"/>
                        </a:rPr>
                        <a:t>· SUBU will partner with Dylan’s Bar Bournemouth to expand its existing campus offering. </a:t>
                      </a:r>
                    </a:p>
                    <a:p>
                      <a:pPr algn="l">
                        <a:lnSpc>
                          <a:spcPts val="2640"/>
                        </a:lnSpc>
                      </a:pPr>
                      <a:r>
                        <a:rPr lang="en-US" sz="2200" spc="-2">
                          <a:solidFill>
                            <a:srgbClr val="002E5D"/>
                          </a:solidFill>
                          <a:latin typeface="Open Sans"/>
                          <a:ea typeface="Open Sans"/>
                          <a:cs typeface="Open Sans"/>
                          <a:sym typeface="Open Sans"/>
                        </a:rPr>
                        <a:t>· SUBU will use existing resources to deliver a cost-effective setup aligned with student engagement goals. </a:t>
                      </a:r>
                    </a:p>
                    <a:p>
                      <a:pPr algn="l">
                        <a:lnSpc>
                          <a:spcPts val="2640"/>
                        </a:lnSpc>
                      </a:pPr>
                      <a:r>
                        <a:rPr lang="en-US" sz="2200" spc="-3">
                          <a:solidFill>
                            <a:srgbClr val="002E5D"/>
                          </a:solidFill>
                          <a:latin typeface="Open Sans"/>
                          <a:ea typeface="Open Sans"/>
                          <a:cs typeface="Open Sans"/>
                          <a:sym typeface="Open Sans"/>
                        </a:rPr>
                        <a:t>· SUBU will include this within its rebrand to increase visibility and student involvement.</a:t>
                      </a:r>
                    </a:p>
                  </a:txBody>
                  <a:tcPr marL="190500" marR="190500" marT="190500" marB="190500" anchor="t">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B4E0D9"/>
                    </a:solidFill>
                  </a:tcPr>
                </a:tc>
              </a:tr>
            </a:tbl>
          </a:graphicData>
        </a:graphic>
      </p:graphicFrame>
    </p:spTree>
  </p:cSld>
  <p:clrMapOvr>
    <a:masterClrMapping/>
  </p:clrMapOvr>
  <p:transition spd="slow">
    <p:push dir="l"/>
  </p:transition>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1305863" y="2846367"/>
            <a:ext cx="15676274" cy="4349088"/>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2730501"/>
          </a:xfrm>
          <a:prstGeom prst="rect">
            <a:avLst/>
          </a:prstGeom>
        </p:spPr>
        <p:txBody>
          <a:bodyPr anchor="t" rtlCol="false" tIns="0" lIns="0" bIns="0" rIns="0">
            <a:spAutoFit/>
          </a:bodyPr>
          <a:lstStyle/>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You’ll be con</a:t>
            </a:r>
            <a:r>
              <a:rPr lang="en-US" sz="2499" spc="-2">
                <a:solidFill>
                  <a:srgbClr val="002E5D"/>
                </a:solidFill>
                <a:latin typeface="Open Sans"/>
                <a:ea typeface="Open Sans"/>
                <a:cs typeface="Open Sans"/>
                <a:sym typeface="Open Sans"/>
              </a:rPr>
              <a:t>tacted within the next</a:t>
            </a:r>
            <a:r>
              <a:rPr lang="en-US" sz="2499" spc="-2">
                <a:solidFill>
                  <a:srgbClr val="002E5D"/>
                </a:solidFill>
                <a:latin typeface="Open Sans"/>
                <a:ea typeface="Open Sans"/>
                <a:cs typeface="Open Sans"/>
                <a:sym typeface="Open Sans"/>
              </a:rPr>
              <a:t> 48 hours with the voting results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You’ll be asked to fill in a</a:t>
            </a:r>
            <a:r>
              <a:rPr lang="en-US" sz="2499" spc="-2">
                <a:solidFill>
                  <a:srgbClr val="002E5D"/>
                </a:solidFill>
                <a:latin typeface="Open Sans"/>
                <a:ea typeface="Open Sans"/>
                <a:cs typeface="Open Sans"/>
                <a:sym typeface="Open Sans"/>
              </a:rPr>
              <a:t> feedback survey which will help us shape future m</a:t>
            </a:r>
            <a:r>
              <a:rPr lang="en-US" sz="2499" spc="-2">
                <a:solidFill>
                  <a:srgbClr val="002E5D"/>
                </a:solidFill>
                <a:latin typeface="Open Sans"/>
                <a:ea typeface="Open Sans"/>
                <a:cs typeface="Open Sans"/>
                <a:sym typeface="Open Sans"/>
              </a:rPr>
              <a:t>e</a:t>
            </a:r>
            <a:r>
              <a:rPr lang="en-US" sz="2499" spc="-2">
                <a:solidFill>
                  <a:srgbClr val="002E5D"/>
                </a:solidFill>
                <a:latin typeface="Open Sans"/>
                <a:ea typeface="Open Sans"/>
                <a:cs typeface="Open Sans"/>
                <a:sym typeface="Open Sans"/>
              </a:rPr>
              <a:t>etings</a:t>
            </a:r>
          </a:p>
          <a:p>
            <a:pPr algn="l" marL="539743" indent="-269871" lvl="1">
              <a:lnSpc>
                <a:spcPts val="3624"/>
              </a:lnSpc>
              <a:buFont typeface="Arial"/>
              <a:buChar char="•"/>
            </a:pPr>
            <a:r>
              <a:rPr lang="en-US" sz="2499" spc="-2">
                <a:solidFill>
                  <a:srgbClr val="002E5D"/>
                </a:solidFill>
                <a:latin typeface="Open Sans"/>
                <a:ea typeface="Open Sans"/>
                <a:cs typeface="Open Sans"/>
                <a:sym typeface="Open Sans"/>
              </a:rPr>
              <a:t>You’ll also be ask</a:t>
            </a:r>
            <a:r>
              <a:rPr lang="en-US" sz="2499" spc="-2">
                <a:solidFill>
                  <a:srgbClr val="002E5D"/>
                </a:solidFill>
                <a:latin typeface="Open Sans"/>
                <a:ea typeface="Open Sans"/>
                <a:cs typeface="Open Sans"/>
                <a:sym typeface="Open Sans"/>
              </a:rPr>
              <a:t>ed to fill in a demographics questionnaire which will help us understand a little bit more about who we’re engaging at this type of meeting</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Next Steps</a:t>
            </a:r>
          </a:p>
        </p:txBody>
      </p:sp>
    </p:spTree>
  </p:cSld>
  <p:clrMapOvr>
    <a:masterClrMapping/>
  </p:clrMapOvr>
  <p:transition spd="slow">
    <p:push dir="l"/>
  </p:transition>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3409052" y="2901706"/>
            <a:ext cx="11469895" cy="4200308"/>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234313" y="2317511"/>
            <a:ext cx="7819373" cy="18288000"/>
            <a:chOff x="0" y="0"/>
            <a:chExt cx="5864530" cy="13716000"/>
          </a:xfrm>
        </p:grpSpPr>
        <p:sp>
          <p:nvSpPr>
            <p:cNvPr name="Freeform 3" id="3"/>
            <p:cNvSpPr/>
            <p:nvPr/>
          </p:nvSpPr>
          <p:spPr>
            <a:xfrm flipH="false" flipV="true" rot="-5400000">
              <a:off x="-3925636" y="3925763"/>
              <a:ext cx="13715873" cy="5864601"/>
            </a:xfrm>
            <a:custGeom>
              <a:avLst/>
              <a:gdLst/>
              <a:ahLst/>
              <a:cxnLst/>
              <a:rect r="r" b="b" t="t" l="l"/>
              <a:pathLst>
                <a:path h="5864601" w="13715873">
                  <a:moveTo>
                    <a:pt x="2453640" y="3048"/>
                  </a:moveTo>
                  <a:cubicBezTo>
                    <a:pt x="2688717" y="17145"/>
                    <a:pt x="2891409" y="158115"/>
                    <a:pt x="3113532" y="221996"/>
                  </a:cubicBezTo>
                  <a:cubicBezTo>
                    <a:pt x="3491357" y="333248"/>
                    <a:pt x="3715131" y="139065"/>
                    <a:pt x="4050538" y="33655"/>
                  </a:cubicBezTo>
                  <a:cubicBezTo>
                    <a:pt x="4569587" y="-122936"/>
                    <a:pt x="4842383" y="326898"/>
                    <a:pt x="5333238" y="244475"/>
                  </a:cubicBezTo>
                  <a:cubicBezTo>
                    <a:pt x="5715635" y="172974"/>
                    <a:pt x="5938774" y="-93091"/>
                    <a:pt x="6372733" y="34163"/>
                  </a:cubicBezTo>
                  <a:cubicBezTo>
                    <a:pt x="6707124" y="139954"/>
                    <a:pt x="6931025" y="333248"/>
                    <a:pt x="7308723" y="221615"/>
                  </a:cubicBezTo>
                  <a:cubicBezTo>
                    <a:pt x="7559548" y="147066"/>
                    <a:pt x="7792085" y="-19431"/>
                    <a:pt x="8063738" y="2286"/>
                  </a:cubicBezTo>
                  <a:cubicBezTo>
                    <a:pt x="8305165" y="12573"/>
                    <a:pt x="8512937" y="159131"/>
                    <a:pt x="8740775" y="223520"/>
                  </a:cubicBezTo>
                  <a:cubicBezTo>
                    <a:pt x="8867775" y="259969"/>
                    <a:pt x="9003411" y="264922"/>
                    <a:pt x="9132316" y="234696"/>
                  </a:cubicBezTo>
                  <a:cubicBezTo>
                    <a:pt x="9308973" y="195326"/>
                    <a:pt x="9467850" y="98552"/>
                    <a:pt x="9639173" y="43815"/>
                  </a:cubicBezTo>
                  <a:cubicBezTo>
                    <a:pt x="10092690" y="-106553"/>
                    <a:pt x="10321925" y="174879"/>
                    <a:pt x="10718419" y="245999"/>
                  </a:cubicBezTo>
                  <a:cubicBezTo>
                    <a:pt x="10861040" y="268986"/>
                    <a:pt x="11007217" y="244856"/>
                    <a:pt x="11141583" y="193929"/>
                  </a:cubicBezTo>
                  <a:cubicBezTo>
                    <a:pt x="11460353" y="67056"/>
                    <a:pt x="11677142" y="-75565"/>
                    <a:pt x="12040489" y="48641"/>
                  </a:cubicBezTo>
                  <a:cubicBezTo>
                    <a:pt x="12213971" y="106680"/>
                    <a:pt x="12376023" y="205232"/>
                    <a:pt x="12557252" y="239903"/>
                  </a:cubicBezTo>
                  <a:cubicBezTo>
                    <a:pt x="12622403" y="252730"/>
                    <a:pt x="12688951" y="257556"/>
                    <a:pt x="12755118" y="253111"/>
                  </a:cubicBezTo>
                  <a:cubicBezTo>
                    <a:pt x="12998704" y="240538"/>
                    <a:pt x="13208127" y="90043"/>
                    <a:pt x="13439267" y="28702"/>
                  </a:cubicBezTo>
                  <a:cubicBezTo>
                    <a:pt x="13529056" y="4699"/>
                    <a:pt x="13623544" y="-4445"/>
                    <a:pt x="13715873" y="5207"/>
                  </a:cubicBezTo>
                  <a:lnTo>
                    <a:pt x="13715873" y="5864601"/>
                  </a:lnTo>
                  <a:lnTo>
                    <a:pt x="0" y="5864601"/>
                  </a:lnTo>
                  <a:lnTo>
                    <a:pt x="0" y="151511"/>
                  </a:lnTo>
                  <a:cubicBezTo>
                    <a:pt x="154559" y="85979"/>
                    <a:pt x="307339" y="11684"/>
                    <a:pt x="492252" y="1651"/>
                  </a:cubicBezTo>
                  <a:cubicBezTo>
                    <a:pt x="826516" y="-21209"/>
                    <a:pt x="1097534" y="240030"/>
                    <a:pt x="1425956" y="253492"/>
                  </a:cubicBezTo>
                  <a:cubicBezTo>
                    <a:pt x="1501267" y="257302"/>
                    <a:pt x="1576832" y="249047"/>
                    <a:pt x="1650111" y="231267"/>
                  </a:cubicBezTo>
                  <a:cubicBezTo>
                    <a:pt x="1918716" y="163195"/>
                    <a:pt x="2164588" y="-25654"/>
                    <a:pt x="2453640" y="2921"/>
                  </a:cubicBezTo>
                </a:path>
              </a:pathLst>
            </a:custGeom>
            <a:blipFill>
              <a:blip r:embed="rId2"/>
              <a:stretch>
                <a:fillRect l="-1" t="-35405" r="0" b="-14860"/>
              </a:stretch>
            </a:blipFill>
          </p:spPr>
        </p:sp>
      </p:grpSp>
      <p:grpSp>
        <p:nvGrpSpPr>
          <p:cNvPr name="Group 4" id="4"/>
          <p:cNvGrpSpPr/>
          <p:nvPr/>
        </p:nvGrpSpPr>
        <p:grpSpPr>
          <a:xfrm rot="0">
            <a:off x="2850892" y="1733078"/>
            <a:ext cx="12586216" cy="6820843"/>
            <a:chOff x="0" y="0"/>
            <a:chExt cx="2899792" cy="1571483"/>
          </a:xfrm>
        </p:grpSpPr>
        <p:sp>
          <p:nvSpPr>
            <p:cNvPr name="Freeform 5" id="5"/>
            <p:cNvSpPr/>
            <p:nvPr/>
          </p:nvSpPr>
          <p:spPr>
            <a:xfrm flipH="false" flipV="false" rot="0">
              <a:off x="0" y="0"/>
              <a:ext cx="2899792" cy="1571483"/>
            </a:xfrm>
            <a:custGeom>
              <a:avLst/>
              <a:gdLst/>
              <a:ahLst/>
              <a:cxnLst/>
              <a:rect r="r" b="b" t="t" l="l"/>
              <a:pathLst>
                <a:path h="1571483" w="2899792">
                  <a:moveTo>
                    <a:pt x="18453" y="0"/>
                  </a:moveTo>
                  <a:lnTo>
                    <a:pt x="2881339" y="0"/>
                  </a:lnTo>
                  <a:cubicBezTo>
                    <a:pt x="2891530" y="0"/>
                    <a:pt x="2899792" y="8262"/>
                    <a:pt x="2899792" y="18453"/>
                  </a:cubicBezTo>
                  <a:lnTo>
                    <a:pt x="2899792" y="1553030"/>
                  </a:lnTo>
                  <a:cubicBezTo>
                    <a:pt x="2899792" y="1557924"/>
                    <a:pt x="2897848" y="1562618"/>
                    <a:pt x="2894387" y="1566078"/>
                  </a:cubicBezTo>
                  <a:cubicBezTo>
                    <a:pt x="2890927" y="1569539"/>
                    <a:pt x="2886233" y="1571483"/>
                    <a:pt x="2881339" y="1571483"/>
                  </a:cubicBezTo>
                  <a:lnTo>
                    <a:pt x="18453" y="1571483"/>
                  </a:lnTo>
                  <a:cubicBezTo>
                    <a:pt x="8262" y="1571483"/>
                    <a:pt x="0" y="1563221"/>
                    <a:pt x="0" y="1553030"/>
                  </a:cubicBezTo>
                  <a:lnTo>
                    <a:pt x="0" y="18453"/>
                  </a:lnTo>
                  <a:cubicBezTo>
                    <a:pt x="0" y="8262"/>
                    <a:pt x="8262" y="0"/>
                    <a:pt x="18453" y="0"/>
                  </a:cubicBezTo>
                  <a:close/>
                </a:path>
              </a:pathLst>
            </a:custGeom>
            <a:blipFill>
              <a:blip r:embed="rId3"/>
              <a:stretch>
                <a:fillRect l="0" t="-1897" r="0" b="-1897"/>
              </a:stretch>
            </a:blipFill>
          </p:spPr>
        </p:sp>
      </p:grpSp>
      <p:sp>
        <p:nvSpPr>
          <p:cNvPr name="Freeform 6" id="6"/>
          <p:cNvSpPr/>
          <p:nvPr/>
        </p:nvSpPr>
        <p:spPr>
          <a:xfrm flipH="false" flipV="false" rot="0">
            <a:off x="981075" y="9178348"/>
            <a:ext cx="4525820" cy="565727"/>
          </a:xfrm>
          <a:custGeom>
            <a:avLst/>
            <a:gdLst/>
            <a:ahLst/>
            <a:cxnLst/>
            <a:rect r="r" b="b" t="t" l="l"/>
            <a:pathLst>
              <a:path h="565727" w="4525820">
                <a:moveTo>
                  <a:pt x="0" y="0"/>
                </a:moveTo>
                <a:lnTo>
                  <a:pt x="4525820" y="0"/>
                </a:lnTo>
                <a:lnTo>
                  <a:pt x="4525820" y="565727"/>
                </a:lnTo>
                <a:lnTo>
                  <a:pt x="0" y="5657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1444978" cy="812800"/>
          </a:xfrm>
        </p:grpSpPr>
        <p:sp>
          <p:nvSpPr>
            <p:cNvPr name="Freeform 3" id="3"/>
            <p:cNvSpPr/>
            <p:nvPr/>
          </p:nvSpPr>
          <p:spPr>
            <a:xfrm flipH="false" flipV="false" rot="0">
              <a:off x="0" y="0"/>
              <a:ext cx="1444978" cy="812800"/>
            </a:xfrm>
            <a:custGeom>
              <a:avLst/>
              <a:gdLst/>
              <a:ahLst/>
              <a:cxnLst/>
              <a:rect r="r" b="b" t="t" l="l"/>
              <a:pathLst>
                <a:path h="812800" w="1444978">
                  <a:moveTo>
                    <a:pt x="0" y="0"/>
                  </a:moveTo>
                  <a:lnTo>
                    <a:pt x="1444978" y="0"/>
                  </a:lnTo>
                  <a:lnTo>
                    <a:pt x="1444978" y="812800"/>
                  </a:lnTo>
                  <a:lnTo>
                    <a:pt x="0" y="812800"/>
                  </a:lnTo>
                  <a:close/>
                </a:path>
              </a:pathLst>
            </a:custGeom>
            <a:blipFill>
              <a:blip r:embed="rId2"/>
              <a:stretch>
                <a:fillRect l="0" t="-7111" r="0" b="-7111"/>
              </a:stretch>
            </a:blipFill>
          </p:spPr>
        </p:sp>
      </p:grpSp>
      <p:grpSp>
        <p:nvGrpSpPr>
          <p:cNvPr name="Group 4" id="4"/>
          <p:cNvGrpSpPr/>
          <p:nvPr/>
        </p:nvGrpSpPr>
        <p:grpSpPr>
          <a:xfrm rot="0">
            <a:off x="511897" y="513000"/>
            <a:ext cx="17264206" cy="9261000"/>
            <a:chOff x="0" y="0"/>
            <a:chExt cx="15428269" cy="8276153"/>
          </a:xfrm>
        </p:grpSpPr>
        <p:sp>
          <p:nvSpPr>
            <p:cNvPr name="Freeform 5" id="5"/>
            <p:cNvSpPr/>
            <p:nvPr/>
          </p:nvSpPr>
          <p:spPr>
            <a:xfrm flipH="false" flipV="false" rot="0">
              <a:off x="0" y="0"/>
              <a:ext cx="15428269" cy="8276153"/>
            </a:xfrm>
            <a:custGeom>
              <a:avLst/>
              <a:gdLst/>
              <a:ahLst/>
              <a:cxnLst/>
              <a:rect r="r" b="b" t="t" l="l"/>
              <a:pathLst>
                <a:path h="8276153" w="15428269">
                  <a:moveTo>
                    <a:pt x="9567" y="0"/>
                  </a:moveTo>
                  <a:lnTo>
                    <a:pt x="15418702" y="0"/>
                  </a:lnTo>
                  <a:cubicBezTo>
                    <a:pt x="15421240" y="0"/>
                    <a:pt x="15423673" y="1008"/>
                    <a:pt x="15425468" y="2802"/>
                  </a:cubicBezTo>
                  <a:cubicBezTo>
                    <a:pt x="15427261" y="4596"/>
                    <a:pt x="15428269" y="7029"/>
                    <a:pt x="15428269" y="9567"/>
                  </a:cubicBezTo>
                  <a:lnTo>
                    <a:pt x="15428269" y="8266586"/>
                  </a:lnTo>
                  <a:cubicBezTo>
                    <a:pt x="15428269" y="8269123"/>
                    <a:pt x="15427261" y="8271557"/>
                    <a:pt x="15425468" y="8273351"/>
                  </a:cubicBezTo>
                  <a:cubicBezTo>
                    <a:pt x="15423673" y="8275145"/>
                    <a:pt x="15421240" y="8276153"/>
                    <a:pt x="15418702" y="8276153"/>
                  </a:cubicBezTo>
                  <a:lnTo>
                    <a:pt x="9567" y="8276153"/>
                  </a:lnTo>
                  <a:cubicBezTo>
                    <a:pt x="7029" y="8276153"/>
                    <a:pt x="4596" y="8275145"/>
                    <a:pt x="2802" y="8273351"/>
                  </a:cubicBezTo>
                  <a:cubicBezTo>
                    <a:pt x="1008" y="8271557"/>
                    <a:pt x="0" y="8269123"/>
                    <a:pt x="0" y="8266586"/>
                  </a:cubicBezTo>
                  <a:lnTo>
                    <a:pt x="0" y="9567"/>
                  </a:lnTo>
                  <a:cubicBezTo>
                    <a:pt x="0" y="7029"/>
                    <a:pt x="1008" y="4596"/>
                    <a:pt x="2802" y="2802"/>
                  </a:cubicBezTo>
                  <a:cubicBezTo>
                    <a:pt x="4596" y="1008"/>
                    <a:pt x="7029" y="0"/>
                    <a:pt x="9567" y="0"/>
                  </a:cubicBezTo>
                  <a:close/>
                </a:path>
              </a:pathLst>
            </a:custGeom>
            <a:ln w="57150" cap="rnd">
              <a:solidFill>
                <a:srgbClr val="FFFFFF"/>
              </a:solidFill>
              <a:prstDash val="solid"/>
              <a:round/>
            </a:ln>
          </p:spPr>
        </p:sp>
        <p:sp>
          <p:nvSpPr>
            <p:cNvPr name="TextBox 6" id="6"/>
            <p:cNvSpPr txBox="true"/>
            <p:nvPr/>
          </p:nvSpPr>
          <p:spPr>
            <a:xfrm>
              <a:off x="0" y="-28575"/>
              <a:ext cx="15428269" cy="8304728"/>
            </a:xfrm>
            <a:prstGeom prst="rect">
              <a:avLst/>
            </a:prstGeom>
          </p:spPr>
          <p:txBody>
            <a:bodyPr anchor="ctr" rtlCol="false" tIns="16522" lIns="16522" bIns="16522" rIns="16522"/>
            <a:lstStyle/>
            <a:p>
              <a:pPr algn="ctr">
                <a:lnSpc>
                  <a:spcPts val="865"/>
                </a:lnSpc>
              </a:pPr>
            </a:p>
          </p:txBody>
        </p:sp>
      </p:grpSp>
      <p:pic>
        <p:nvPicPr>
          <p:cNvPr name="Picture 7" id="7"/>
          <p:cNvPicPr>
            <a:picLocks noChangeAspect="true"/>
          </p:cNvPicPr>
          <p:nvPr/>
        </p:nvPicPr>
        <p:blipFill>
          <a:blip r:embed="rId3"/>
          <a:stretch>
            <a:fillRect/>
          </a:stretch>
        </p:blipFill>
        <p:spPr>
          <a:xfrm rot="0">
            <a:off x="2094158" y="2489981"/>
            <a:ext cx="14099683" cy="5061858"/>
          </a:xfrm>
          <a:prstGeom prst="rect">
            <a:avLst/>
          </a:prstGeom>
        </p:spPr>
      </p:pic>
      <p:sp>
        <p:nvSpPr>
          <p:cNvPr name="Freeform 8" id="8"/>
          <p:cNvSpPr/>
          <p:nvPr/>
        </p:nvSpPr>
        <p:spPr>
          <a:xfrm flipH="false" flipV="false" rot="0">
            <a:off x="981075" y="8636155"/>
            <a:ext cx="5815358" cy="726920"/>
          </a:xfrm>
          <a:custGeom>
            <a:avLst/>
            <a:gdLst/>
            <a:ahLst/>
            <a:cxnLst/>
            <a:rect r="r" b="b" t="t" l="l"/>
            <a:pathLst>
              <a:path h="726920" w="5815358">
                <a:moveTo>
                  <a:pt x="0" y="0"/>
                </a:moveTo>
                <a:lnTo>
                  <a:pt x="5815358" y="0"/>
                </a:lnTo>
                <a:lnTo>
                  <a:pt x="5815358" y="726920"/>
                </a:lnTo>
                <a:lnTo>
                  <a:pt x="0" y="726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13589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Please keep your microphone off, unless invited to speak.</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If you wish to speak, please raise your virtual hand.</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W</a:t>
            </a:r>
            <a:r>
              <a:rPr lang="en-US" sz="2499">
                <a:solidFill>
                  <a:srgbClr val="002E5D"/>
                </a:solidFill>
                <a:latin typeface="Open Sans"/>
                <a:ea typeface="Open Sans"/>
                <a:cs typeface="Open Sans"/>
                <a:sym typeface="Open Sans"/>
              </a:rPr>
              <a:t>hen </a:t>
            </a:r>
            <a:r>
              <a:rPr lang="en-US" sz="2499">
                <a:solidFill>
                  <a:srgbClr val="002E5D"/>
                </a:solidFill>
                <a:latin typeface="Open Sans"/>
                <a:ea typeface="Open Sans"/>
                <a:cs typeface="Open Sans"/>
                <a:sym typeface="Open Sans"/>
              </a:rPr>
              <a:t>speaking please start with your name, course and </a:t>
            </a:r>
            <a:r>
              <a:rPr lang="en-US" sz="2499">
                <a:solidFill>
                  <a:srgbClr val="002E5D"/>
                </a:solidFill>
                <a:latin typeface="Open Sans"/>
                <a:ea typeface="Open Sans"/>
                <a:cs typeface="Open Sans"/>
                <a:sym typeface="Open Sans"/>
              </a:rPr>
              <a:t>year.</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Online Meeting Etiquette</a:t>
            </a:r>
          </a:p>
        </p:txBody>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043924" cy="5016501"/>
          </a:xfrm>
          <a:prstGeom prst="rect">
            <a:avLst/>
          </a:prstGeom>
        </p:spPr>
        <p:txBody>
          <a:bodyPr anchor="t" rtlCol="false" tIns="0" lIns="0" bIns="0" rIns="0">
            <a:spAutoFit/>
          </a:bodyPr>
          <a:lstStyle/>
          <a:p>
            <a:pPr algn="l">
              <a:lnSpc>
                <a:spcPts val="3624"/>
              </a:lnSpc>
            </a:pPr>
            <a:r>
              <a:rPr lang="en-US" sz="2499" spc="-2">
                <a:solidFill>
                  <a:srgbClr val="002E5D"/>
                </a:solidFill>
                <a:latin typeface="Open Sans"/>
                <a:ea typeface="Open Sans"/>
                <a:cs typeface="Open Sans"/>
                <a:sym typeface="Open Sans"/>
              </a:rPr>
              <a:t>As your Students’ Union (SU), all our actions and decisions must be clear, reasonable and responsible. We make sure that you, the students at the Bournemouth University, know what we are doing and why every step of the way. </a:t>
            </a:r>
          </a:p>
          <a:p>
            <a:pPr algn="l">
              <a:lnSpc>
                <a:spcPts val="3624"/>
              </a:lnSpc>
            </a:pPr>
          </a:p>
          <a:p>
            <a:pPr algn="l">
              <a:lnSpc>
                <a:spcPts val="3624"/>
              </a:lnSpc>
            </a:pPr>
            <a:r>
              <a:rPr lang="en-US" sz="2499" spc="-2">
                <a:solidFill>
                  <a:srgbClr val="002E5D"/>
                </a:solidFill>
                <a:latin typeface="Open Sans"/>
                <a:ea typeface="Open Sans"/>
                <a:cs typeface="Open Sans"/>
                <a:sym typeface="Open Sans"/>
              </a:rPr>
              <a:t>If you have any problems with the way in which procedures are t</a:t>
            </a:r>
            <a:r>
              <a:rPr lang="en-US" sz="2499" spc="-2">
                <a:solidFill>
                  <a:srgbClr val="002E5D"/>
                </a:solidFill>
                <a:latin typeface="Open Sans"/>
                <a:ea typeface="Open Sans"/>
                <a:cs typeface="Open Sans"/>
                <a:sym typeface="Open Sans"/>
              </a:rPr>
              <a:t>aking place you can talk to:-</a:t>
            </a:r>
          </a:p>
          <a:p>
            <a:pPr algn="l">
              <a:lnSpc>
                <a:spcPts val="3624"/>
              </a:lnSpc>
            </a:pPr>
          </a:p>
          <a:p>
            <a:pPr algn="l">
              <a:lnSpc>
                <a:spcPts val="3624"/>
              </a:lnSpc>
            </a:pPr>
            <a:r>
              <a:rPr lang="en-US" b="true" sz="2499" spc="-2">
                <a:solidFill>
                  <a:srgbClr val="002E5D"/>
                </a:solidFill>
                <a:latin typeface="Open Sans Bold"/>
                <a:ea typeface="Open Sans Bold"/>
                <a:cs typeface="Open Sans Bold"/>
                <a:sym typeface="Open Sans Bold"/>
              </a:rPr>
              <a:t>Kayleigh Heckford</a:t>
            </a:r>
          </a:p>
          <a:p>
            <a:pPr algn="l">
              <a:lnSpc>
                <a:spcPts val="3624"/>
              </a:lnSpc>
            </a:pPr>
            <a:r>
              <a:rPr lang="en-US" sz="2499" spc="-2">
                <a:solidFill>
                  <a:srgbClr val="002E5D"/>
                </a:solidFill>
                <a:latin typeface="Open Sans"/>
                <a:ea typeface="Open Sans"/>
                <a:cs typeface="Open Sans"/>
                <a:sym typeface="Open Sans"/>
              </a:rPr>
              <a:t>Democracy and Campaigns Manager</a:t>
            </a:r>
          </a:p>
          <a:p>
            <a:pPr algn="l">
              <a:lnSpc>
                <a:spcPts val="3624"/>
              </a:lnSpc>
            </a:pPr>
            <a:r>
              <a:rPr lang="en-US" sz="2499" spc="-2">
                <a:solidFill>
                  <a:srgbClr val="002E5D"/>
                </a:solidFill>
                <a:latin typeface="Open Sans"/>
                <a:ea typeface="Open Sans"/>
                <a:cs typeface="Open Sans"/>
                <a:sym typeface="Open Sans"/>
              </a:rPr>
              <a:t>Email: heckfordk@bourn</a:t>
            </a:r>
            <a:r>
              <a:rPr lang="en-US" sz="2499" spc="-2">
                <a:solidFill>
                  <a:srgbClr val="002E5D"/>
                </a:solidFill>
                <a:latin typeface="Open Sans"/>
                <a:ea typeface="Open Sans"/>
                <a:cs typeface="Open Sans"/>
                <a:sym typeface="Open Sans"/>
              </a:rPr>
              <a:t>emouth.ac.uk</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Democratic Procedures</a:t>
            </a:r>
          </a:p>
        </p:txBody>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45593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Procedural Motions may be proposed by any meeting member and shall take precedence over any other business. The following procedural motions shall apply: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No confidence in the Chair;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Challenge the Chair’s ruling;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The</a:t>
            </a:r>
            <a:r>
              <a:rPr lang="en-US" sz="2499">
                <a:solidFill>
                  <a:srgbClr val="002E5D"/>
                </a:solidFill>
                <a:latin typeface="Open Sans"/>
                <a:ea typeface="Open Sans"/>
                <a:cs typeface="Open Sans"/>
                <a:sym typeface="Open Sans"/>
              </a:rPr>
              <a:t> question should be discussed further;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A vote not be taken;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Move to vote; and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Delegate the decision to Referendum, the Executive Committee or the Board of Trustees. </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Procedural Motions</a:t>
            </a:r>
          </a:p>
        </p:txBody>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98397" cy="10287000"/>
            <a:chOff x="0" y="0"/>
            <a:chExt cx="5864530" cy="13716000"/>
          </a:xfrm>
        </p:grpSpPr>
        <p:sp>
          <p:nvSpPr>
            <p:cNvPr name="Freeform 3" id="3"/>
            <p:cNvSpPr/>
            <p:nvPr/>
          </p:nvSpPr>
          <p:spPr>
            <a:xfrm flipH="false" flipV="false" rot="0">
              <a:off x="0" y="127"/>
              <a:ext cx="5864601" cy="13715873"/>
            </a:xfrm>
            <a:custGeom>
              <a:avLst/>
              <a:gdLst/>
              <a:ahLst/>
              <a:cxnLst/>
              <a:rect r="r" b="b" t="t" l="l"/>
              <a:pathLst>
                <a:path h="13715873" w="5864601">
                  <a:moveTo>
                    <a:pt x="5861553" y="11262233"/>
                  </a:moveTo>
                  <a:cubicBezTo>
                    <a:pt x="5847456" y="11027156"/>
                    <a:pt x="5706486" y="10824464"/>
                    <a:pt x="5642605" y="10602341"/>
                  </a:cubicBezTo>
                  <a:cubicBezTo>
                    <a:pt x="5531353" y="10224516"/>
                    <a:pt x="5725536" y="10000742"/>
                    <a:pt x="5830946" y="9665335"/>
                  </a:cubicBezTo>
                  <a:cubicBezTo>
                    <a:pt x="5987537" y="9146286"/>
                    <a:pt x="5537703" y="8873490"/>
                    <a:pt x="5620126" y="8382635"/>
                  </a:cubicBezTo>
                  <a:cubicBezTo>
                    <a:pt x="5691627" y="8000238"/>
                    <a:pt x="5957692" y="7777099"/>
                    <a:pt x="5830438" y="7343140"/>
                  </a:cubicBezTo>
                  <a:cubicBezTo>
                    <a:pt x="5724647" y="7008749"/>
                    <a:pt x="5531353" y="6784848"/>
                    <a:pt x="5642986" y="6407150"/>
                  </a:cubicBezTo>
                  <a:cubicBezTo>
                    <a:pt x="5717535" y="6156325"/>
                    <a:pt x="5884032" y="5923788"/>
                    <a:pt x="5862315" y="5652135"/>
                  </a:cubicBezTo>
                  <a:cubicBezTo>
                    <a:pt x="5852028" y="5410708"/>
                    <a:pt x="5705470" y="5202936"/>
                    <a:pt x="5641081" y="4975098"/>
                  </a:cubicBezTo>
                  <a:cubicBezTo>
                    <a:pt x="5604632" y="4848098"/>
                    <a:pt x="5599679" y="4712462"/>
                    <a:pt x="5629905" y="4583557"/>
                  </a:cubicBezTo>
                  <a:cubicBezTo>
                    <a:pt x="5669275" y="4406900"/>
                    <a:pt x="5766049" y="4248023"/>
                    <a:pt x="5820786" y="4076700"/>
                  </a:cubicBezTo>
                  <a:cubicBezTo>
                    <a:pt x="5971154" y="3623183"/>
                    <a:pt x="5689722" y="3393948"/>
                    <a:pt x="5618602" y="2997454"/>
                  </a:cubicBezTo>
                  <a:cubicBezTo>
                    <a:pt x="5595615" y="2854833"/>
                    <a:pt x="5619745" y="2708656"/>
                    <a:pt x="5670672" y="2574290"/>
                  </a:cubicBezTo>
                  <a:cubicBezTo>
                    <a:pt x="5797545" y="2255520"/>
                    <a:pt x="5940166" y="2038731"/>
                    <a:pt x="5815960" y="1675384"/>
                  </a:cubicBezTo>
                  <a:cubicBezTo>
                    <a:pt x="5757921" y="1501902"/>
                    <a:pt x="5659369" y="1339850"/>
                    <a:pt x="5624698" y="1158621"/>
                  </a:cubicBezTo>
                  <a:cubicBezTo>
                    <a:pt x="5611871" y="1093470"/>
                    <a:pt x="5607045" y="1026922"/>
                    <a:pt x="5611490" y="960755"/>
                  </a:cubicBezTo>
                  <a:cubicBezTo>
                    <a:pt x="5624063" y="717169"/>
                    <a:pt x="5774558" y="507746"/>
                    <a:pt x="5835899" y="276606"/>
                  </a:cubicBezTo>
                  <a:cubicBezTo>
                    <a:pt x="5859902" y="186817"/>
                    <a:pt x="5869046" y="92329"/>
                    <a:pt x="5859394" y="0"/>
                  </a:cubicBezTo>
                  <a:lnTo>
                    <a:pt x="0" y="0"/>
                  </a:lnTo>
                  <a:lnTo>
                    <a:pt x="0" y="13715873"/>
                  </a:lnTo>
                  <a:lnTo>
                    <a:pt x="5713090" y="13715873"/>
                  </a:lnTo>
                  <a:cubicBezTo>
                    <a:pt x="5778622" y="13561313"/>
                    <a:pt x="5852917" y="13408534"/>
                    <a:pt x="5862950" y="13223621"/>
                  </a:cubicBezTo>
                  <a:cubicBezTo>
                    <a:pt x="5885810" y="12889357"/>
                    <a:pt x="5624571" y="12618339"/>
                    <a:pt x="5611109" y="12289917"/>
                  </a:cubicBezTo>
                  <a:cubicBezTo>
                    <a:pt x="5607299" y="12214606"/>
                    <a:pt x="5615554" y="12139041"/>
                    <a:pt x="5633334" y="12065762"/>
                  </a:cubicBezTo>
                  <a:cubicBezTo>
                    <a:pt x="5701406" y="11797157"/>
                    <a:pt x="5890255" y="11551285"/>
                    <a:pt x="5861680" y="11262233"/>
                  </a:cubicBezTo>
                </a:path>
              </a:pathLst>
            </a:custGeom>
            <a:blipFill>
              <a:blip r:embed="rId2"/>
              <a:stretch>
                <a:fillRect l="-34372" t="0" r="-229636" b="0"/>
              </a:stretch>
            </a:blipFill>
          </p:spPr>
        </p:sp>
      </p:grpSp>
      <p:sp>
        <p:nvSpPr>
          <p:cNvPr name="TextBox 4" id="4"/>
          <p:cNvSpPr txBox="true"/>
          <p:nvPr/>
        </p:nvSpPr>
        <p:spPr>
          <a:xfrm rot="0">
            <a:off x="5709093" y="2787650"/>
            <a:ext cx="10672574" cy="3187701"/>
          </a:xfrm>
          <a:prstGeom prst="rect">
            <a:avLst/>
          </a:prstGeom>
        </p:spPr>
        <p:txBody>
          <a:bodyPr anchor="t" rtlCol="false" tIns="0" lIns="0" bIns="0" rIns="0">
            <a:spAutoFit/>
          </a:bodyPr>
          <a:lstStyle/>
          <a:p>
            <a:pPr algn="l" marL="539743" indent="-269871" lvl="1">
              <a:lnSpc>
                <a:spcPts val="3624"/>
              </a:lnSpc>
              <a:buFont typeface="Arial"/>
              <a:buChar char="•"/>
            </a:pPr>
            <a:r>
              <a:rPr lang="en-US" sz="2499">
                <a:solidFill>
                  <a:srgbClr val="002E5D"/>
                </a:solidFill>
                <a:latin typeface="Open Sans"/>
                <a:ea typeface="Open Sans"/>
                <a:cs typeface="Open Sans"/>
                <a:sym typeface="Open Sans"/>
              </a:rPr>
              <a:t>The following process shall apply to Procedural Motions: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Speech for;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Speech against, or reply by Chair in the instance of no confidence in the Chair and challenging the Chair’s ruling; and </a:t>
            </a:r>
          </a:p>
          <a:p>
            <a:pPr algn="l" marL="1079486" indent="-359829" lvl="2">
              <a:lnSpc>
                <a:spcPts val="3624"/>
              </a:lnSpc>
              <a:buFont typeface="Arial"/>
              <a:buChar char="⚬"/>
            </a:pPr>
            <a:r>
              <a:rPr lang="en-US" sz="2499">
                <a:solidFill>
                  <a:srgbClr val="002E5D"/>
                </a:solidFill>
                <a:latin typeface="Open Sans"/>
                <a:ea typeface="Open Sans"/>
                <a:cs typeface="Open Sans"/>
                <a:sym typeface="Open Sans"/>
              </a:rPr>
              <a:t>Vot</a:t>
            </a:r>
            <a:r>
              <a:rPr lang="en-US" sz="2499">
                <a:solidFill>
                  <a:srgbClr val="002E5D"/>
                </a:solidFill>
                <a:latin typeface="Open Sans"/>
                <a:ea typeface="Open Sans"/>
                <a:cs typeface="Open Sans"/>
                <a:sym typeface="Open Sans"/>
              </a:rPr>
              <a:t>e</a:t>
            </a:r>
            <a:r>
              <a:rPr lang="en-US" sz="2499">
                <a:solidFill>
                  <a:srgbClr val="002E5D"/>
                </a:solidFill>
                <a:latin typeface="Open Sans"/>
                <a:ea typeface="Open Sans"/>
                <a:cs typeface="Open Sans"/>
                <a:sym typeface="Open Sans"/>
              </a:rPr>
              <a:t> of all members.</a:t>
            </a:r>
          </a:p>
          <a:p>
            <a:pPr algn="l" marL="539743" indent="-269871" lvl="1">
              <a:lnSpc>
                <a:spcPts val="3624"/>
              </a:lnSpc>
              <a:buFont typeface="Arial"/>
              <a:buChar char="•"/>
            </a:pPr>
            <a:r>
              <a:rPr lang="en-US" sz="2499">
                <a:solidFill>
                  <a:srgbClr val="002E5D"/>
                </a:solidFill>
                <a:latin typeface="Open Sans"/>
                <a:ea typeface="Open Sans"/>
                <a:cs typeface="Open Sans"/>
                <a:sym typeface="Open Sans"/>
              </a:rPr>
              <a:t>You can raise a procedural motion by stating you wish to do so in the chat box.</a:t>
            </a:r>
          </a:p>
        </p:txBody>
      </p:sp>
      <p:pic>
        <p:nvPicPr>
          <p:cNvPr name="Picture 5" id="5"/>
          <p:cNvPicPr>
            <a:picLocks noChangeAspect="true"/>
          </p:cNvPicPr>
          <p:nvPr/>
        </p:nvPicPr>
        <p:blipFill>
          <a:blip r:embed="rId3"/>
          <a:stretch>
            <a:fillRect/>
          </a:stretch>
        </p:blipFill>
        <p:spPr>
          <a:xfrm rot="0">
            <a:off x="598670" y="5991392"/>
            <a:ext cx="2992048" cy="2339991"/>
          </a:xfrm>
          <a:prstGeom prst="rect">
            <a:avLst/>
          </a:prstGeom>
        </p:spPr>
      </p:pic>
      <p:sp>
        <p:nvSpPr>
          <p:cNvPr name="Freeform 6" id="6"/>
          <p:cNvSpPr/>
          <p:nvPr/>
        </p:nvSpPr>
        <p:spPr>
          <a:xfrm flipH="false" flipV="false" rot="0">
            <a:off x="1028700" y="8464423"/>
            <a:ext cx="1941487" cy="1092086"/>
          </a:xfrm>
          <a:custGeom>
            <a:avLst/>
            <a:gdLst/>
            <a:ahLst/>
            <a:cxnLst/>
            <a:rect r="r" b="b" t="t" l="l"/>
            <a:pathLst>
              <a:path h="1092086" w="1941487">
                <a:moveTo>
                  <a:pt x="0" y="0"/>
                </a:moveTo>
                <a:lnTo>
                  <a:pt x="1941487" y="0"/>
                </a:lnTo>
                <a:lnTo>
                  <a:pt x="1941487" y="1092086"/>
                </a:lnTo>
                <a:lnTo>
                  <a:pt x="0" y="10920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709093" y="1406233"/>
            <a:ext cx="10672574" cy="771525"/>
          </a:xfrm>
          <a:prstGeom prst="rect">
            <a:avLst/>
          </a:prstGeom>
        </p:spPr>
        <p:txBody>
          <a:bodyPr anchor="t" rtlCol="false" tIns="0" lIns="0" bIns="0" rIns="0">
            <a:spAutoFit/>
          </a:bodyPr>
          <a:lstStyle/>
          <a:p>
            <a:pPr algn="l">
              <a:lnSpc>
                <a:spcPts val="6299"/>
              </a:lnSpc>
            </a:pPr>
            <a:r>
              <a:rPr lang="en-US" sz="4500" b="true">
                <a:solidFill>
                  <a:srgbClr val="002E5D"/>
                </a:solidFill>
                <a:latin typeface="Brockmann Bold"/>
                <a:ea typeface="Brockmann Bold"/>
                <a:cs typeface="Brockmann Bold"/>
                <a:sym typeface="Brockmann Bold"/>
              </a:rPr>
              <a:t>Procedural Motions</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DAHJoQSpCeQ</dc:identifier>
  <dcterms:modified xsi:type="dcterms:W3CDTF">2011-08-01T06:04:30Z</dcterms:modified>
  <cp:revision>1</cp:revision>
  <dc:title>Student Members' Meeting - presentation</dc:title>
</cp:coreProperties>
</file>